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" charset="1" panose="020F0502020204030203"/>
      <p:regular r:id="rId10"/>
    </p:embeddedFont>
    <p:embeddedFont>
      <p:font typeface="Lato Bold" charset="1" panose="020F0502020204030203"/>
      <p:regular r:id="rId11"/>
    </p:embeddedFont>
    <p:embeddedFont>
      <p:font typeface="Lato Italics" charset="1" panose="020F0502020204030203"/>
      <p:regular r:id="rId12"/>
    </p:embeddedFont>
    <p:embeddedFont>
      <p:font typeface="Lato Bold Italics" charset="1" panose="020F0502020204030203"/>
      <p:regular r:id="rId13"/>
    </p:embeddedFont>
    <p:embeddedFont>
      <p:font typeface="Montserrat" charset="1" panose="00000500000000000000"/>
      <p:regular r:id="rId14"/>
    </p:embeddedFont>
    <p:embeddedFont>
      <p:font typeface="Montserrat Bold" charset="1" panose="00000800000000000000"/>
      <p:regular r:id="rId15"/>
    </p:embeddedFont>
    <p:embeddedFont>
      <p:font typeface="Montserrat Italics" charset="1" panose="00000500000000000000"/>
      <p:regular r:id="rId16"/>
    </p:embeddedFont>
    <p:embeddedFont>
      <p:font typeface="Montserrat Bold Italics" charset="1" panose="00000800000000000000"/>
      <p:regular r:id="rId17"/>
    </p:embeddedFont>
    <p:embeddedFont>
      <p:font typeface="Montserrat Thin" charset="1" panose="00000300000000000000"/>
      <p:regular r:id="rId18"/>
    </p:embeddedFont>
    <p:embeddedFont>
      <p:font typeface="Montserrat Thin Italics" charset="1" panose="00000300000000000000"/>
      <p:regular r:id="rId19"/>
    </p:embeddedFont>
    <p:embeddedFont>
      <p:font typeface="Montserrat Extra-Light" charset="1" panose="00000300000000000000"/>
      <p:regular r:id="rId20"/>
    </p:embeddedFont>
    <p:embeddedFont>
      <p:font typeface="Montserrat Extra-Light Italics" charset="1" panose="00000300000000000000"/>
      <p:regular r:id="rId21"/>
    </p:embeddedFont>
    <p:embeddedFont>
      <p:font typeface="Montserrat Light" charset="1" panose="00000400000000000000"/>
      <p:regular r:id="rId22"/>
    </p:embeddedFont>
    <p:embeddedFont>
      <p:font typeface="Montserrat Light Italics" charset="1" panose="00000400000000000000"/>
      <p:regular r:id="rId23"/>
    </p:embeddedFont>
    <p:embeddedFont>
      <p:font typeface="Montserrat Medium" charset="1" panose="00000600000000000000"/>
      <p:regular r:id="rId24"/>
    </p:embeddedFont>
    <p:embeddedFont>
      <p:font typeface="Montserrat Medium Italics" charset="1" panose="00000600000000000000"/>
      <p:regular r:id="rId25"/>
    </p:embeddedFont>
    <p:embeddedFont>
      <p:font typeface="Montserrat Semi-Bold" charset="1" panose="00000700000000000000"/>
      <p:regular r:id="rId26"/>
    </p:embeddedFont>
    <p:embeddedFont>
      <p:font typeface="Montserrat Semi-Bold Italics" charset="1" panose="00000700000000000000"/>
      <p:regular r:id="rId27"/>
    </p:embeddedFont>
    <p:embeddedFont>
      <p:font typeface="Montserrat Ultra-Bold" charset="1" panose="00000900000000000000"/>
      <p:regular r:id="rId28"/>
    </p:embeddedFont>
    <p:embeddedFont>
      <p:font typeface="Montserrat Ultra-Bold Italics" charset="1" panose="00000900000000000000"/>
      <p:regular r:id="rId29"/>
    </p:embeddedFont>
    <p:embeddedFont>
      <p:font typeface="Montserrat Heavy" charset="1" panose="00000A00000000000000"/>
      <p:regular r:id="rId30"/>
    </p:embeddedFont>
    <p:embeddedFont>
      <p:font typeface="Montserrat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jpe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67394" y="2078279"/>
            <a:ext cx="6658830" cy="6414846"/>
            <a:chOff x="0" y="0"/>
            <a:chExt cx="2252493" cy="2169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2493" cy="2169961"/>
            </a:xfrm>
            <a:custGeom>
              <a:avLst/>
              <a:gdLst/>
              <a:ahLst/>
              <a:cxnLst/>
              <a:rect r="r" b="b" t="t" l="l"/>
              <a:pathLst>
                <a:path h="2169961" w="2252493">
                  <a:moveTo>
                    <a:pt x="2128033" y="2169960"/>
                  </a:moveTo>
                  <a:lnTo>
                    <a:pt x="124460" y="2169960"/>
                  </a:lnTo>
                  <a:cubicBezTo>
                    <a:pt x="55880" y="2169960"/>
                    <a:pt x="0" y="2114080"/>
                    <a:pt x="0" y="20455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8033" y="0"/>
                  </a:lnTo>
                  <a:cubicBezTo>
                    <a:pt x="2196613" y="0"/>
                    <a:pt x="2252493" y="55880"/>
                    <a:pt x="2252493" y="124460"/>
                  </a:cubicBezTo>
                  <a:lnTo>
                    <a:pt x="2252493" y="2045501"/>
                  </a:lnTo>
                  <a:cubicBezTo>
                    <a:pt x="2252493" y="2114080"/>
                    <a:pt x="2196613" y="2169961"/>
                    <a:pt x="2128033" y="216996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06212" y="471375"/>
            <a:ext cx="10516994" cy="9628654"/>
            <a:chOff x="0" y="0"/>
            <a:chExt cx="3557600" cy="3257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57601" cy="3257100"/>
            </a:xfrm>
            <a:custGeom>
              <a:avLst/>
              <a:gdLst/>
              <a:ahLst/>
              <a:cxnLst/>
              <a:rect r="r" b="b" t="t" l="l"/>
              <a:pathLst>
                <a:path h="3257100" w="3557601">
                  <a:moveTo>
                    <a:pt x="3433140" y="3257100"/>
                  </a:moveTo>
                  <a:lnTo>
                    <a:pt x="124460" y="3257100"/>
                  </a:lnTo>
                  <a:cubicBezTo>
                    <a:pt x="55880" y="3257100"/>
                    <a:pt x="0" y="3201220"/>
                    <a:pt x="0" y="31326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33140" y="0"/>
                  </a:lnTo>
                  <a:cubicBezTo>
                    <a:pt x="3501720" y="0"/>
                    <a:pt x="3557601" y="55880"/>
                    <a:pt x="3557601" y="124460"/>
                  </a:cubicBezTo>
                  <a:lnTo>
                    <a:pt x="3557601" y="3132640"/>
                  </a:lnTo>
                  <a:cubicBezTo>
                    <a:pt x="3557601" y="3201220"/>
                    <a:pt x="3501720" y="3257100"/>
                    <a:pt x="3433140" y="3257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89185" y="8081645"/>
            <a:ext cx="4192048" cy="822960"/>
            <a:chOff x="0" y="0"/>
            <a:chExt cx="3363989" cy="660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63989" cy="660400"/>
            </a:xfrm>
            <a:custGeom>
              <a:avLst/>
              <a:gdLst/>
              <a:ahLst/>
              <a:cxnLst/>
              <a:rect r="r" b="b" t="t" l="l"/>
              <a:pathLst>
                <a:path h="660400" w="3363989">
                  <a:moveTo>
                    <a:pt x="323952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39529" y="0"/>
                  </a:lnTo>
                  <a:cubicBezTo>
                    <a:pt x="3308109" y="0"/>
                    <a:pt x="3363989" y="55880"/>
                    <a:pt x="3363989" y="124460"/>
                  </a:cubicBezTo>
                  <a:lnTo>
                    <a:pt x="3363989" y="535940"/>
                  </a:lnTo>
                  <a:cubicBezTo>
                    <a:pt x="3363989" y="604520"/>
                    <a:pt x="3308109" y="660400"/>
                    <a:pt x="3239529" y="66040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267394" y="1950166"/>
            <a:ext cx="6718162" cy="6542959"/>
          </a:xfrm>
          <a:custGeom>
            <a:avLst/>
            <a:gdLst/>
            <a:ahLst/>
            <a:cxnLst/>
            <a:rect r="r" b="b" t="t" l="l"/>
            <a:pathLst>
              <a:path h="6542959" w="6718162">
                <a:moveTo>
                  <a:pt x="0" y="0"/>
                </a:moveTo>
                <a:lnTo>
                  <a:pt x="6718163" y="0"/>
                </a:lnTo>
                <a:lnTo>
                  <a:pt x="6718163" y="6542959"/>
                </a:lnTo>
                <a:lnTo>
                  <a:pt x="0" y="6542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67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14309" y="9418785"/>
            <a:ext cx="511915" cy="511915"/>
          </a:xfrm>
          <a:custGeom>
            <a:avLst/>
            <a:gdLst/>
            <a:ahLst/>
            <a:cxnLst/>
            <a:rect r="r" b="b" t="t" l="l"/>
            <a:pathLst>
              <a:path h="511915" w="511915">
                <a:moveTo>
                  <a:pt x="0" y="0"/>
                </a:moveTo>
                <a:lnTo>
                  <a:pt x="511915" y="0"/>
                </a:lnTo>
                <a:lnTo>
                  <a:pt x="511915" y="511915"/>
                </a:lnTo>
                <a:lnTo>
                  <a:pt x="0" y="511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69240" y="1306869"/>
            <a:ext cx="8309484" cy="7324412"/>
            <a:chOff x="0" y="0"/>
            <a:chExt cx="11079311" cy="976588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401955"/>
              <a:ext cx="11079311" cy="8054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569"/>
                </a:lnSpc>
              </a:pPr>
              <a:r>
                <a:rPr lang="en-US" sz="7974" spc="-159">
                  <a:solidFill>
                    <a:srgbClr val="191919"/>
                  </a:solidFill>
                  <a:latin typeface="Montserrat Bold"/>
                </a:rPr>
                <a:t>Разработка лендинга с  прошивками для </a:t>
              </a:r>
            </a:p>
            <a:p>
              <a:pPr>
                <a:lnSpc>
                  <a:spcPts val="9570"/>
                </a:lnSpc>
              </a:pPr>
              <a:r>
                <a:rPr lang="en-US" sz="7975" spc="-159">
                  <a:solidFill>
                    <a:srgbClr val="191919"/>
                  </a:solidFill>
                  <a:latin typeface="Montserrat Bold"/>
                </a:rPr>
                <a:t>Flipper-zero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146758"/>
              <a:ext cx="6353636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191919"/>
                  </a:solidFill>
                  <a:latin typeface="Lato"/>
                </a:rPr>
                <a:t>13.03.2024 - now days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704048"/>
            <a:ext cx="5162513" cy="4878904"/>
            <a:chOff x="0" y="0"/>
            <a:chExt cx="1746332" cy="16503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6332" cy="1650395"/>
            </a:xfrm>
            <a:custGeom>
              <a:avLst/>
              <a:gdLst/>
              <a:ahLst/>
              <a:cxnLst/>
              <a:rect r="r" b="b" t="t" l="l"/>
              <a:pathLst>
                <a:path h="1650395" w="1746332">
                  <a:moveTo>
                    <a:pt x="1621872" y="1650395"/>
                  </a:moveTo>
                  <a:lnTo>
                    <a:pt x="124460" y="1650395"/>
                  </a:lnTo>
                  <a:cubicBezTo>
                    <a:pt x="55880" y="1650395"/>
                    <a:pt x="0" y="1594515"/>
                    <a:pt x="0" y="1525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1872" y="0"/>
                  </a:lnTo>
                  <a:cubicBezTo>
                    <a:pt x="1690452" y="0"/>
                    <a:pt x="1746332" y="55880"/>
                    <a:pt x="1746332" y="124460"/>
                  </a:cubicBezTo>
                  <a:lnTo>
                    <a:pt x="1746332" y="1525935"/>
                  </a:lnTo>
                  <a:cubicBezTo>
                    <a:pt x="1746332" y="1594515"/>
                    <a:pt x="1690452" y="1650395"/>
                    <a:pt x="1621872" y="16503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325981" y="6779162"/>
            <a:ext cx="567950" cy="567950"/>
            <a:chOff x="0" y="0"/>
            <a:chExt cx="757267" cy="7572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757267" cy="757267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89682" y="227473"/>
              <a:ext cx="377902" cy="302322"/>
            </a:xfrm>
            <a:custGeom>
              <a:avLst/>
              <a:gdLst/>
              <a:ahLst/>
              <a:cxnLst/>
              <a:rect r="r" b="b" t="t" l="l"/>
              <a:pathLst>
                <a:path h="302322" w="377902">
                  <a:moveTo>
                    <a:pt x="0" y="0"/>
                  </a:moveTo>
                  <a:lnTo>
                    <a:pt x="377903" y="0"/>
                  </a:lnTo>
                  <a:lnTo>
                    <a:pt x="377903" y="302322"/>
                  </a:lnTo>
                  <a:lnTo>
                    <a:pt x="0" y="302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193204" y="3223863"/>
            <a:ext cx="833504" cy="833504"/>
            <a:chOff x="0" y="0"/>
            <a:chExt cx="1111339" cy="1111339"/>
          </a:xfrm>
        </p:grpSpPr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46393" y="313946"/>
              <a:ext cx="618552" cy="466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60"/>
                </a:lnSpc>
              </a:pPr>
              <a:r>
                <a:rPr lang="en-US" sz="2199" spc="-65">
                  <a:solidFill>
                    <a:srgbClr val="FF7B26"/>
                  </a:solidFill>
                  <a:latin typeface="Montserrat Bold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562743" y="2704048"/>
            <a:ext cx="5162513" cy="4878904"/>
            <a:chOff x="0" y="0"/>
            <a:chExt cx="1746332" cy="16503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46332" cy="1650395"/>
            </a:xfrm>
            <a:custGeom>
              <a:avLst/>
              <a:gdLst/>
              <a:ahLst/>
              <a:cxnLst/>
              <a:rect r="r" b="b" t="t" l="l"/>
              <a:pathLst>
                <a:path h="1650395" w="1746332">
                  <a:moveTo>
                    <a:pt x="1621872" y="1650395"/>
                  </a:moveTo>
                  <a:lnTo>
                    <a:pt x="124460" y="1650395"/>
                  </a:lnTo>
                  <a:cubicBezTo>
                    <a:pt x="55880" y="1650395"/>
                    <a:pt x="0" y="1594515"/>
                    <a:pt x="0" y="1525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1872" y="0"/>
                  </a:lnTo>
                  <a:cubicBezTo>
                    <a:pt x="1690452" y="0"/>
                    <a:pt x="1746332" y="55880"/>
                    <a:pt x="1746332" y="124460"/>
                  </a:cubicBezTo>
                  <a:lnTo>
                    <a:pt x="1746332" y="1525935"/>
                  </a:lnTo>
                  <a:cubicBezTo>
                    <a:pt x="1746332" y="1594515"/>
                    <a:pt x="1690452" y="1650395"/>
                    <a:pt x="1621872" y="16503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727248" y="3223863"/>
            <a:ext cx="833504" cy="833504"/>
            <a:chOff x="0" y="0"/>
            <a:chExt cx="1111339" cy="1111339"/>
          </a:xfrm>
        </p:grpSpPr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246393" y="313946"/>
              <a:ext cx="618552" cy="466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60"/>
                </a:lnSpc>
              </a:pPr>
              <a:r>
                <a:rPr lang="en-US" sz="2199" spc="-65">
                  <a:solidFill>
                    <a:srgbClr val="FF7B26"/>
                  </a:solidFill>
                  <a:latin typeface="Montserrat Bold"/>
                </a:rPr>
                <a:t>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096787" y="2704048"/>
            <a:ext cx="5162513" cy="4878904"/>
            <a:chOff x="0" y="0"/>
            <a:chExt cx="1746332" cy="165039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46332" cy="1650395"/>
            </a:xfrm>
            <a:custGeom>
              <a:avLst/>
              <a:gdLst/>
              <a:ahLst/>
              <a:cxnLst/>
              <a:rect r="r" b="b" t="t" l="l"/>
              <a:pathLst>
                <a:path h="1650395" w="1746332">
                  <a:moveTo>
                    <a:pt x="1621872" y="1650395"/>
                  </a:moveTo>
                  <a:lnTo>
                    <a:pt x="124460" y="1650395"/>
                  </a:lnTo>
                  <a:cubicBezTo>
                    <a:pt x="55880" y="1650395"/>
                    <a:pt x="0" y="1594515"/>
                    <a:pt x="0" y="1525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1872" y="0"/>
                  </a:lnTo>
                  <a:cubicBezTo>
                    <a:pt x="1690452" y="0"/>
                    <a:pt x="1746332" y="55880"/>
                    <a:pt x="1746332" y="124460"/>
                  </a:cubicBezTo>
                  <a:lnTo>
                    <a:pt x="1746332" y="1525935"/>
                  </a:lnTo>
                  <a:cubicBezTo>
                    <a:pt x="1746332" y="1594515"/>
                    <a:pt x="1690452" y="1650395"/>
                    <a:pt x="1621872" y="16503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261291" y="3223863"/>
            <a:ext cx="833504" cy="833504"/>
            <a:chOff x="0" y="0"/>
            <a:chExt cx="1111339" cy="1111339"/>
          </a:xfrm>
        </p:grpSpPr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246393" y="313946"/>
              <a:ext cx="618552" cy="466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60"/>
                </a:lnSpc>
              </a:pPr>
              <a:r>
                <a:rPr lang="en-US" sz="2199" spc="-65">
                  <a:solidFill>
                    <a:srgbClr val="FF7B26"/>
                  </a:solidFill>
                  <a:latin typeface="Montserrat Bold"/>
                </a:rPr>
                <a:t>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562743" y="8461753"/>
            <a:ext cx="5162513" cy="796547"/>
            <a:chOff x="0" y="0"/>
            <a:chExt cx="64531414" cy="99568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12700" y="-12700"/>
              <a:ext cx="64556816" cy="9982238"/>
            </a:xfrm>
            <a:custGeom>
              <a:avLst/>
              <a:gdLst/>
              <a:ahLst/>
              <a:cxnLst/>
              <a:rect r="r" b="b" t="t" l="l"/>
              <a:pathLst>
                <a:path h="9982238" w="64556816">
                  <a:moveTo>
                    <a:pt x="63694481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9119908"/>
                  </a:lnTo>
                  <a:cubicBezTo>
                    <a:pt x="0" y="9592348"/>
                    <a:pt x="389890" y="9982238"/>
                    <a:pt x="862330" y="9982238"/>
                  </a:cubicBezTo>
                  <a:lnTo>
                    <a:pt x="63694481" y="9982238"/>
                  </a:lnTo>
                  <a:cubicBezTo>
                    <a:pt x="64166924" y="9982238"/>
                    <a:pt x="64556816" y="9592348"/>
                    <a:pt x="64556816" y="9119908"/>
                  </a:cubicBezTo>
                  <a:lnTo>
                    <a:pt x="64556816" y="862330"/>
                  </a:lnTo>
                  <a:cubicBezTo>
                    <a:pt x="64556816" y="389890"/>
                    <a:pt x="64166924" y="0"/>
                    <a:pt x="63694481" y="0"/>
                  </a:cubicBezTo>
                  <a:close/>
                  <a:moveTo>
                    <a:pt x="64366316" y="927100"/>
                  </a:moveTo>
                  <a:lnTo>
                    <a:pt x="64366316" y="9119908"/>
                  </a:lnTo>
                  <a:cubicBezTo>
                    <a:pt x="64366316" y="9486937"/>
                    <a:pt x="64061516" y="9791737"/>
                    <a:pt x="63694481" y="9791737"/>
                  </a:cubicBezTo>
                  <a:lnTo>
                    <a:pt x="862330" y="9791737"/>
                  </a:lnTo>
                  <a:cubicBezTo>
                    <a:pt x="495300" y="9791737"/>
                    <a:pt x="190500" y="9486937"/>
                    <a:pt x="190500" y="9119908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63694481" y="190500"/>
                  </a:lnTo>
                  <a:cubicBezTo>
                    <a:pt x="64061516" y="190500"/>
                    <a:pt x="64366316" y="495300"/>
                    <a:pt x="64366316" y="862330"/>
                  </a:cubicBezTo>
                  <a:lnTo>
                    <a:pt x="64366316" y="927100"/>
                  </a:ln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269541" y="8686541"/>
            <a:ext cx="346970" cy="346970"/>
            <a:chOff x="0" y="0"/>
            <a:chExt cx="462627" cy="462627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462627" cy="462627"/>
              <a:chOff x="0" y="0"/>
              <a:chExt cx="6350000" cy="63500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115880" y="138967"/>
              <a:ext cx="230867" cy="184694"/>
            </a:xfrm>
            <a:custGeom>
              <a:avLst/>
              <a:gdLst/>
              <a:ahLst/>
              <a:cxnLst/>
              <a:rect r="r" b="b" t="t" l="l"/>
              <a:pathLst>
                <a:path h="184694" w="230867">
                  <a:moveTo>
                    <a:pt x="0" y="0"/>
                  </a:moveTo>
                  <a:lnTo>
                    <a:pt x="230867" y="0"/>
                  </a:lnTo>
                  <a:lnTo>
                    <a:pt x="230867" y="184693"/>
                  </a:lnTo>
                  <a:lnTo>
                    <a:pt x="0" y="184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096787" y="8461753"/>
            <a:ext cx="5162513" cy="796547"/>
            <a:chOff x="0" y="0"/>
            <a:chExt cx="64531414" cy="99568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-12700" y="-12700"/>
              <a:ext cx="64556816" cy="9982238"/>
            </a:xfrm>
            <a:custGeom>
              <a:avLst/>
              <a:gdLst/>
              <a:ahLst/>
              <a:cxnLst/>
              <a:rect r="r" b="b" t="t" l="l"/>
              <a:pathLst>
                <a:path h="9982238" w="64556816">
                  <a:moveTo>
                    <a:pt x="63694481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9119908"/>
                  </a:lnTo>
                  <a:cubicBezTo>
                    <a:pt x="0" y="9592348"/>
                    <a:pt x="389890" y="9982238"/>
                    <a:pt x="862330" y="9982238"/>
                  </a:cubicBezTo>
                  <a:lnTo>
                    <a:pt x="63694481" y="9982238"/>
                  </a:lnTo>
                  <a:cubicBezTo>
                    <a:pt x="64166924" y="9982238"/>
                    <a:pt x="64556816" y="9592348"/>
                    <a:pt x="64556816" y="9119908"/>
                  </a:cubicBezTo>
                  <a:lnTo>
                    <a:pt x="64556816" y="862330"/>
                  </a:lnTo>
                  <a:cubicBezTo>
                    <a:pt x="64556816" y="389890"/>
                    <a:pt x="64166924" y="0"/>
                    <a:pt x="63694481" y="0"/>
                  </a:cubicBezTo>
                  <a:close/>
                  <a:moveTo>
                    <a:pt x="64366316" y="927100"/>
                  </a:moveTo>
                  <a:lnTo>
                    <a:pt x="64366316" y="9119908"/>
                  </a:lnTo>
                  <a:cubicBezTo>
                    <a:pt x="64366316" y="9486937"/>
                    <a:pt x="64061516" y="9791737"/>
                    <a:pt x="63694481" y="9791737"/>
                  </a:cubicBezTo>
                  <a:lnTo>
                    <a:pt x="862330" y="9791737"/>
                  </a:lnTo>
                  <a:cubicBezTo>
                    <a:pt x="495300" y="9791737"/>
                    <a:pt x="190500" y="9486937"/>
                    <a:pt x="190500" y="9119908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63694481" y="190500"/>
                  </a:lnTo>
                  <a:cubicBezTo>
                    <a:pt x="64061516" y="190500"/>
                    <a:pt x="64366316" y="495300"/>
                    <a:pt x="64366316" y="862330"/>
                  </a:cubicBezTo>
                  <a:lnTo>
                    <a:pt x="64366316" y="927100"/>
                  </a:ln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2803584" y="8686541"/>
            <a:ext cx="346970" cy="346970"/>
            <a:chOff x="0" y="0"/>
            <a:chExt cx="6350000" cy="6350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12901840" y="8784797"/>
            <a:ext cx="150459" cy="150459"/>
          </a:xfrm>
          <a:custGeom>
            <a:avLst/>
            <a:gdLst/>
            <a:ahLst/>
            <a:cxnLst/>
            <a:rect r="r" b="b" t="t" l="l"/>
            <a:pathLst>
              <a:path h="150459" w="150459">
                <a:moveTo>
                  <a:pt x="0" y="0"/>
                </a:moveTo>
                <a:lnTo>
                  <a:pt x="150459" y="0"/>
                </a:lnTo>
                <a:lnTo>
                  <a:pt x="150459" y="150459"/>
                </a:lnTo>
                <a:lnTo>
                  <a:pt x="0" y="15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8860025" y="6676932"/>
            <a:ext cx="567950" cy="567950"/>
            <a:chOff x="0" y="0"/>
            <a:chExt cx="757267" cy="757267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757267" cy="757267"/>
              <a:chOff x="0" y="0"/>
              <a:chExt cx="6350000" cy="63500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Freeform 38" id="38"/>
            <p:cNvSpPr/>
            <p:nvPr/>
          </p:nvSpPr>
          <p:spPr>
            <a:xfrm flipH="false" flipV="false" rot="0">
              <a:off x="197756" y="197756"/>
              <a:ext cx="361754" cy="361754"/>
            </a:xfrm>
            <a:custGeom>
              <a:avLst/>
              <a:gdLst/>
              <a:ahLst/>
              <a:cxnLst/>
              <a:rect r="r" b="b" t="t" l="l"/>
              <a:pathLst>
                <a:path h="361754" w="361754">
                  <a:moveTo>
                    <a:pt x="0" y="0"/>
                  </a:moveTo>
                  <a:lnTo>
                    <a:pt x="361755" y="0"/>
                  </a:lnTo>
                  <a:lnTo>
                    <a:pt x="361755" y="361755"/>
                  </a:lnTo>
                  <a:lnTo>
                    <a:pt x="0" y="361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4394068" y="6676932"/>
            <a:ext cx="567950" cy="567950"/>
            <a:chOff x="0" y="0"/>
            <a:chExt cx="757267" cy="757267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757267" cy="757267"/>
              <a:chOff x="0" y="0"/>
              <a:chExt cx="6350000" cy="63500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Freeform 42" id="42"/>
            <p:cNvSpPr/>
            <p:nvPr/>
          </p:nvSpPr>
          <p:spPr>
            <a:xfrm flipH="false" flipV="false" rot="0">
              <a:off x="197756" y="197756"/>
              <a:ext cx="361754" cy="361754"/>
            </a:xfrm>
            <a:custGeom>
              <a:avLst/>
              <a:gdLst/>
              <a:ahLst/>
              <a:cxnLst/>
              <a:rect r="r" b="b" t="t" l="l"/>
              <a:pathLst>
                <a:path h="361754" w="361754">
                  <a:moveTo>
                    <a:pt x="0" y="0"/>
                  </a:moveTo>
                  <a:lnTo>
                    <a:pt x="361755" y="0"/>
                  </a:lnTo>
                  <a:lnTo>
                    <a:pt x="361755" y="361755"/>
                  </a:lnTo>
                  <a:lnTo>
                    <a:pt x="0" y="361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16622543" y="9473872"/>
            <a:ext cx="532442" cy="532442"/>
          </a:xfrm>
          <a:custGeom>
            <a:avLst/>
            <a:gdLst/>
            <a:ahLst/>
            <a:cxnLst/>
            <a:rect r="r" b="b" t="t" l="l"/>
            <a:pathLst>
              <a:path h="532442" w="532442">
                <a:moveTo>
                  <a:pt x="0" y="0"/>
                </a:moveTo>
                <a:lnTo>
                  <a:pt x="532442" y="0"/>
                </a:lnTo>
                <a:lnTo>
                  <a:pt x="532442" y="532441"/>
                </a:lnTo>
                <a:lnTo>
                  <a:pt x="0" y="532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333621" y="739827"/>
            <a:ext cx="14403756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120">
                <a:solidFill>
                  <a:srgbClr val="191919"/>
                </a:solidFill>
                <a:latin typeface="Montserrat Bold"/>
              </a:rPr>
              <a:t>Обзор основных целей по реализации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562272" y="4707859"/>
            <a:ext cx="4095368" cy="1969073"/>
            <a:chOff x="0" y="0"/>
            <a:chExt cx="5460491" cy="2625430"/>
          </a:xfrm>
        </p:grpSpPr>
        <p:sp>
          <p:nvSpPr>
            <p:cNvPr name="TextBox 46" id="46"/>
            <p:cNvSpPr txBox="true"/>
            <p:nvPr/>
          </p:nvSpPr>
          <p:spPr>
            <a:xfrm rot="0">
              <a:off x="0" y="-27517"/>
              <a:ext cx="5460491" cy="848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00"/>
                </a:lnSpc>
              </a:pPr>
              <a:r>
                <a:rPr lang="en-US" sz="2000" spc="20">
                  <a:solidFill>
                    <a:srgbClr val="191919"/>
                  </a:solidFill>
                  <a:latin typeface="Montserrat Semi-Bold"/>
                </a:rPr>
                <a:t>ПРОВЕСТИ БИЗНЕС-АНАЛИЗ ПРОЕКТА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0" y="1205782"/>
              <a:ext cx="5460491" cy="1398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70"/>
                </a:lnSpc>
              </a:pPr>
              <a:r>
                <a:rPr lang="en-US" sz="1550">
                  <a:solidFill>
                    <a:srgbClr val="191919"/>
                  </a:solidFill>
                  <a:latin typeface="Lato"/>
                </a:rPr>
                <a:t>Выявить целевую аудиторию нашего продукта, артефакты нашего проекта. Ответить на вопросы “Кому?” “Зачем”</a:t>
              </a:r>
            </a:p>
            <a:p>
              <a:pPr algn="ctr">
                <a:lnSpc>
                  <a:spcPts val="2170"/>
                </a:lnSpc>
                <a:spcBef>
                  <a:spcPct val="0"/>
                </a:spcBef>
              </a:pPr>
              <a:r>
                <a:rPr lang="en-US" sz="1550">
                  <a:solidFill>
                    <a:srgbClr val="191919"/>
                  </a:solidFill>
                  <a:latin typeface="Lato"/>
                </a:rPr>
                <a:t>“ Для чего”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096316" y="4701827"/>
            <a:ext cx="4122587" cy="1384488"/>
            <a:chOff x="0" y="0"/>
            <a:chExt cx="5496783" cy="1845985"/>
          </a:xfrm>
        </p:grpSpPr>
        <p:sp>
          <p:nvSpPr>
            <p:cNvPr name="TextBox 49" id="49"/>
            <p:cNvSpPr txBox="true"/>
            <p:nvPr/>
          </p:nvSpPr>
          <p:spPr>
            <a:xfrm rot="0">
              <a:off x="0" y="-7970"/>
              <a:ext cx="5496783" cy="396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20"/>
                </a:lnSpc>
              </a:pPr>
              <a:r>
                <a:rPr lang="en-US" sz="1862" spc="18">
                  <a:solidFill>
                    <a:srgbClr val="191919"/>
                  </a:solidFill>
                  <a:latin typeface="Montserrat Semi-Bold"/>
                </a:rPr>
                <a:t>РАЗРАБОТАТЬ ЛЕНДИНГ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0" y="795509"/>
              <a:ext cx="5496783" cy="1013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78"/>
                </a:lnSpc>
                <a:spcBef>
                  <a:spcPct val="0"/>
                </a:spcBef>
              </a:pPr>
              <a:r>
                <a:rPr lang="en-US" sz="1484">
                  <a:solidFill>
                    <a:srgbClr val="191919"/>
                  </a:solidFill>
                  <a:latin typeface="Lato"/>
                </a:rPr>
                <a:t>Разработать лендинг на котором будут существовать формы с типами прошивок: DEMO (FREE) И PAID ACCESS для покупки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2630132" y="4769794"/>
            <a:ext cx="4095368" cy="1715581"/>
            <a:chOff x="0" y="0"/>
            <a:chExt cx="5460491" cy="2287441"/>
          </a:xfrm>
        </p:grpSpPr>
        <p:sp>
          <p:nvSpPr>
            <p:cNvPr name="TextBox 52" id="52"/>
            <p:cNvSpPr txBox="true"/>
            <p:nvPr/>
          </p:nvSpPr>
          <p:spPr>
            <a:xfrm rot="0">
              <a:off x="0" y="-37042"/>
              <a:ext cx="5460491" cy="4034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18"/>
                </a:lnSpc>
              </a:pPr>
              <a:r>
                <a:rPr lang="en-US" sz="1860" spc="18">
                  <a:solidFill>
                    <a:srgbClr val="191919"/>
                  </a:solidFill>
                  <a:latin typeface="Montserrat Semi-Bold"/>
                </a:rPr>
                <a:t>РАЗРАБОТАТЬ ПРОШИВКИ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0" y="741428"/>
              <a:ext cx="5460491" cy="15553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9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Lato"/>
                </a:rPr>
                <a:t>Разработать и унифицировать прошивки для наших клиентов, которые  будут отправляться на почту в zip архиве с инструкцией по установке</a:t>
              </a: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7899369" y="8673971"/>
            <a:ext cx="2857975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60"/>
              </a:lnSpc>
            </a:pPr>
            <a:r>
              <a:rPr lang="en-US" sz="2199" spc="-65">
                <a:solidFill>
                  <a:srgbClr val="191919"/>
                </a:solidFill>
                <a:latin typeface="Montserrat Bold"/>
              </a:rPr>
              <a:t>ГОТОВО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433412" y="8673971"/>
            <a:ext cx="2857975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60"/>
              </a:lnSpc>
            </a:pPr>
            <a:r>
              <a:rPr lang="en-US" sz="2199" spc="-65">
                <a:solidFill>
                  <a:srgbClr val="191919"/>
                </a:solidFill>
                <a:latin typeface="Montserrat Bold"/>
              </a:rPr>
              <a:t>В ПРОЦЕССЕ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699204" cy="10287000"/>
            <a:chOff x="0" y="0"/>
            <a:chExt cx="3070990" cy="3257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70990" cy="3257100"/>
            </a:xfrm>
            <a:custGeom>
              <a:avLst/>
              <a:gdLst/>
              <a:ahLst/>
              <a:cxnLst/>
              <a:rect r="r" b="b" t="t" l="l"/>
              <a:pathLst>
                <a:path h="3257100" w="3070990">
                  <a:moveTo>
                    <a:pt x="2946530" y="3257100"/>
                  </a:moveTo>
                  <a:lnTo>
                    <a:pt x="124460" y="3257100"/>
                  </a:lnTo>
                  <a:cubicBezTo>
                    <a:pt x="55880" y="3257100"/>
                    <a:pt x="0" y="3201220"/>
                    <a:pt x="0" y="31326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46530" y="0"/>
                  </a:lnTo>
                  <a:cubicBezTo>
                    <a:pt x="3015110" y="0"/>
                    <a:pt x="3070990" y="55880"/>
                    <a:pt x="3070990" y="124460"/>
                  </a:cubicBezTo>
                  <a:lnTo>
                    <a:pt x="3070990" y="3132640"/>
                  </a:lnTo>
                  <a:cubicBezTo>
                    <a:pt x="3070990" y="3201220"/>
                    <a:pt x="3015110" y="3257100"/>
                    <a:pt x="2946530" y="3257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4" id="4"/>
          <p:cNvSpPr/>
          <p:nvPr/>
        </p:nvSpPr>
        <p:spPr>
          <a:xfrm rot="-5400000">
            <a:off x="7384058" y="5100638"/>
            <a:ext cx="8229600" cy="0"/>
          </a:xfrm>
          <a:prstGeom prst="line">
            <a:avLst/>
          </a:prstGeom>
          <a:ln cap="rnd" w="85725">
            <a:solidFill>
              <a:srgbClr val="D5D8D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1330498" y="1838384"/>
            <a:ext cx="336720" cy="33672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330498" y="3831129"/>
            <a:ext cx="336720" cy="33672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330498" y="5823875"/>
            <a:ext cx="336720" cy="33672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330498" y="7816621"/>
            <a:ext cx="336720" cy="336720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717727" y="9338542"/>
            <a:ext cx="541573" cy="541573"/>
          </a:xfrm>
          <a:custGeom>
            <a:avLst/>
            <a:gdLst/>
            <a:ahLst/>
            <a:cxnLst/>
            <a:rect r="r" b="b" t="t" l="l"/>
            <a:pathLst>
              <a:path h="541573" w="541573">
                <a:moveTo>
                  <a:pt x="0" y="0"/>
                </a:moveTo>
                <a:lnTo>
                  <a:pt x="541573" y="0"/>
                </a:lnTo>
                <a:lnTo>
                  <a:pt x="541573" y="541574"/>
                </a:lnTo>
                <a:lnTo>
                  <a:pt x="0" y="541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578937" y="1461401"/>
            <a:ext cx="3782065" cy="1141062"/>
            <a:chOff x="0" y="0"/>
            <a:chExt cx="5042753" cy="152141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5042753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60"/>
                </a:lnSpc>
              </a:pPr>
              <a:r>
                <a:rPr lang="en-US" sz="2200" spc="-65">
                  <a:solidFill>
                    <a:srgbClr val="191919"/>
                  </a:solidFill>
                  <a:latin typeface="Montserrat Bold"/>
                </a:rPr>
                <a:t>01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84627"/>
              <a:ext cx="5042753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91919"/>
                  </a:solidFill>
                  <a:latin typeface="Lato"/>
                </a:rPr>
                <a:t>Составление технического задания 10.03.2024-13.03.2024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578937" y="3454147"/>
            <a:ext cx="3412950" cy="1443957"/>
            <a:chOff x="0" y="0"/>
            <a:chExt cx="4550600" cy="192527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9050"/>
              <a:ext cx="4550600" cy="466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60"/>
                </a:lnSpc>
              </a:pPr>
              <a:r>
                <a:rPr lang="en-US" sz="2200" spc="-65">
                  <a:solidFill>
                    <a:srgbClr val="191919"/>
                  </a:solidFill>
                  <a:latin typeface="Montserrat Bold"/>
                </a:rPr>
                <a:t>02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86321"/>
              <a:ext cx="4550600" cy="768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45"/>
                </a:lnSpc>
                <a:spcBef>
                  <a:spcPct val="0"/>
                </a:spcBef>
              </a:pPr>
              <a:r>
                <a:rPr lang="en-US" sz="1675">
                  <a:solidFill>
                    <a:srgbClr val="191919"/>
                  </a:solidFill>
                  <a:latin typeface="Lato"/>
                </a:rPr>
                <a:t>Техническое проектирование 13.03.2024 - 31.03.2024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578937" y="5446893"/>
            <a:ext cx="3412950" cy="1485444"/>
            <a:chOff x="0" y="0"/>
            <a:chExt cx="4550600" cy="198059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19050"/>
              <a:ext cx="4550600" cy="466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60"/>
                </a:lnSpc>
              </a:pPr>
              <a:r>
                <a:rPr lang="en-US" sz="2200" spc="-65">
                  <a:solidFill>
                    <a:srgbClr val="191919"/>
                  </a:solidFill>
                  <a:latin typeface="Montserrat Bold"/>
                </a:rPr>
                <a:t>03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86321"/>
              <a:ext cx="4550600" cy="1307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191919"/>
                  </a:solidFill>
                  <a:latin typeface="Lato"/>
                </a:rPr>
                <a:t>Разработка программной части и тестирование</a:t>
              </a:r>
            </a:p>
            <a:p>
              <a:pPr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91919"/>
                  </a:solidFill>
                  <a:latin typeface="Lato"/>
                </a:rPr>
                <a:t>31.04.2024 - 1.05.2024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578937" y="7439638"/>
            <a:ext cx="3412950" cy="1465971"/>
            <a:chOff x="0" y="0"/>
            <a:chExt cx="4550600" cy="1954628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19050"/>
              <a:ext cx="4550600" cy="466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60"/>
                </a:lnSpc>
              </a:pPr>
              <a:r>
                <a:rPr lang="en-US" sz="2200" spc="-65">
                  <a:solidFill>
                    <a:srgbClr val="191919"/>
                  </a:solidFill>
                  <a:latin typeface="Montserrat Bold"/>
                </a:rPr>
                <a:t>04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686321"/>
              <a:ext cx="4550600" cy="1307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191919"/>
                  </a:solidFill>
                  <a:latin typeface="Lato"/>
                </a:rPr>
                <a:t>Разработка курсового проекта 1.05.2024 - сдача проекта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3722196"/>
            <a:ext cx="5676900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160">
                <a:solidFill>
                  <a:srgbClr val="191919"/>
                </a:solidFill>
                <a:latin typeface="Montserrat Bold"/>
              </a:rPr>
              <a:t>График работ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9453" y="5604963"/>
            <a:ext cx="6106380" cy="1952277"/>
            <a:chOff x="0" y="0"/>
            <a:chExt cx="2065615" cy="66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5615" cy="660400"/>
            </a:xfrm>
            <a:custGeom>
              <a:avLst/>
              <a:gdLst/>
              <a:ahLst/>
              <a:cxnLst/>
              <a:rect r="r" b="b" t="t" l="l"/>
              <a:pathLst>
                <a:path h="660400" w="2065615">
                  <a:moveTo>
                    <a:pt x="194115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41155" y="0"/>
                  </a:lnTo>
                  <a:cubicBezTo>
                    <a:pt x="2009735" y="0"/>
                    <a:pt x="2065615" y="55880"/>
                    <a:pt x="2065615" y="124460"/>
                  </a:cubicBezTo>
                  <a:lnTo>
                    <a:pt x="2065615" y="535940"/>
                  </a:lnTo>
                  <a:cubicBezTo>
                    <a:pt x="2065615" y="604520"/>
                    <a:pt x="2009735" y="660400"/>
                    <a:pt x="1941155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99453" y="470391"/>
            <a:ext cx="6106380" cy="4827481"/>
            <a:chOff x="0" y="0"/>
            <a:chExt cx="2065615" cy="1633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65615" cy="1633000"/>
            </a:xfrm>
            <a:custGeom>
              <a:avLst/>
              <a:gdLst/>
              <a:ahLst/>
              <a:cxnLst/>
              <a:rect r="r" b="b" t="t" l="l"/>
              <a:pathLst>
                <a:path h="1633000" w="2065615">
                  <a:moveTo>
                    <a:pt x="1941155" y="1633000"/>
                  </a:moveTo>
                  <a:lnTo>
                    <a:pt x="124460" y="1633000"/>
                  </a:lnTo>
                  <a:cubicBezTo>
                    <a:pt x="55880" y="1633000"/>
                    <a:pt x="0" y="1577120"/>
                    <a:pt x="0" y="15085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41155" y="0"/>
                  </a:lnTo>
                  <a:cubicBezTo>
                    <a:pt x="2009735" y="0"/>
                    <a:pt x="2065615" y="55880"/>
                    <a:pt x="2065615" y="124460"/>
                  </a:cubicBezTo>
                  <a:lnTo>
                    <a:pt x="2065615" y="1508540"/>
                  </a:lnTo>
                  <a:cubicBezTo>
                    <a:pt x="2065615" y="1577120"/>
                    <a:pt x="2009735" y="1633000"/>
                    <a:pt x="1941155" y="16330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76136" y="1028700"/>
            <a:ext cx="833504" cy="833504"/>
            <a:chOff x="0" y="0"/>
            <a:chExt cx="1111339" cy="1111339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246393" y="313946"/>
              <a:ext cx="618552" cy="466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60"/>
                </a:lnSpc>
              </a:pPr>
              <a:r>
                <a:rPr lang="en-US" sz="2199" spc="-65">
                  <a:solidFill>
                    <a:srgbClr val="FF7B26"/>
                  </a:solidFill>
                  <a:latin typeface="Montserrat Bold"/>
                </a:rPr>
                <a:t>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99453" y="7864331"/>
            <a:ext cx="6106380" cy="1952277"/>
            <a:chOff x="0" y="0"/>
            <a:chExt cx="2065615" cy="66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65615" cy="660400"/>
            </a:xfrm>
            <a:custGeom>
              <a:avLst/>
              <a:gdLst/>
              <a:ahLst/>
              <a:cxnLst/>
              <a:rect r="r" b="b" t="t" l="l"/>
              <a:pathLst>
                <a:path h="660400" w="2065615">
                  <a:moveTo>
                    <a:pt x="194115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41155" y="0"/>
                  </a:lnTo>
                  <a:cubicBezTo>
                    <a:pt x="2009735" y="0"/>
                    <a:pt x="2065615" y="55880"/>
                    <a:pt x="2065615" y="124460"/>
                  </a:cubicBezTo>
                  <a:lnTo>
                    <a:pt x="2065615" y="535940"/>
                  </a:lnTo>
                  <a:cubicBezTo>
                    <a:pt x="2065615" y="604520"/>
                    <a:pt x="2009735" y="660400"/>
                    <a:pt x="1941155" y="66040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026897" y="8556495"/>
            <a:ext cx="567950" cy="567950"/>
            <a:chOff x="0" y="0"/>
            <a:chExt cx="757267" cy="75726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57267" cy="757267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-5400000">
              <a:off x="284360" y="302439"/>
              <a:ext cx="226645" cy="152389"/>
              <a:chOff x="0" y="0"/>
              <a:chExt cx="1930400" cy="129794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</p:grpSp>
      <p:grpSp>
        <p:nvGrpSpPr>
          <p:cNvPr name="Group 17" id="17"/>
          <p:cNvGrpSpPr/>
          <p:nvPr/>
        </p:nvGrpSpPr>
        <p:grpSpPr>
          <a:xfrm rot="0">
            <a:off x="923934" y="6372726"/>
            <a:ext cx="416752" cy="416752"/>
            <a:chOff x="0" y="0"/>
            <a:chExt cx="555669" cy="555669"/>
          </a:xfrm>
        </p:grpSpPr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0" y="0"/>
              <a:ext cx="555669" cy="555669"/>
              <a:chOff x="0" y="0"/>
              <a:chExt cx="6355080" cy="635508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85762" y="85762"/>
              <a:ext cx="384145" cy="384145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</p:grpSp>
      <p:grpSp>
        <p:nvGrpSpPr>
          <p:cNvPr name="Group 22" id="22"/>
          <p:cNvGrpSpPr/>
          <p:nvPr/>
        </p:nvGrpSpPr>
        <p:grpSpPr>
          <a:xfrm rot="0">
            <a:off x="7154008" y="793750"/>
            <a:ext cx="3356811" cy="939800"/>
            <a:chOff x="0" y="0"/>
            <a:chExt cx="4475748" cy="125306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475748" cy="1253067"/>
              <a:chOff x="0" y="0"/>
              <a:chExt cx="41960134" cy="117475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-12700" y="-12700"/>
                <a:ext cx="41985533" cy="11772901"/>
              </a:xfrm>
              <a:custGeom>
                <a:avLst/>
                <a:gdLst/>
                <a:ahLst/>
                <a:cxnLst/>
                <a:rect r="r" b="b" t="t" l="l"/>
                <a:pathLst>
                  <a:path h="11772901" w="41985533">
                    <a:moveTo>
                      <a:pt x="41123205" y="0"/>
                    </a:moveTo>
                    <a:lnTo>
                      <a:pt x="862330" y="0"/>
                    </a:lnTo>
                    <a:cubicBezTo>
                      <a:pt x="389890" y="0"/>
                      <a:pt x="0" y="389890"/>
                      <a:pt x="0" y="862330"/>
                    </a:cubicBezTo>
                    <a:lnTo>
                      <a:pt x="0" y="10910570"/>
                    </a:lnTo>
                    <a:cubicBezTo>
                      <a:pt x="0" y="11383011"/>
                      <a:pt x="389890" y="11772901"/>
                      <a:pt x="862330" y="11772901"/>
                    </a:cubicBezTo>
                    <a:lnTo>
                      <a:pt x="41123205" y="11772901"/>
                    </a:lnTo>
                    <a:cubicBezTo>
                      <a:pt x="41595644" y="11772901"/>
                      <a:pt x="41985533" y="11383011"/>
                      <a:pt x="41985533" y="10910570"/>
                    </a:cubicBezTo>
                    <a:lnTo>
                      <a:pt x="41985533" y="862330"/>
                    </a:lnTo>
                    <a:cubicBezTo>
                      <a:pt x="41985533" y="389890"/>
                      <a:pt x="41595644" y="0"/>
                      <a:pt x="41123205" y="0"/>
                    </a:cubicBezTo>
                    <a:close/>
                    <a:moveTo>
                      <a:pt x="41795033" y="927100"/>
                    </a:moveTo>
                    <a:lnTo>
                      <a:pt x="41795033" y="10910570"/>
                    </a:lnTo>
                    <a:cubicBezTo>
                      <a:pt x="41795033" y="11277600"/>
                      <a:pt x="41490233" y="11582400"/>
                      <a:pt x="41123205" y="11582400"/>
                    </a:cubicBezTo>
                    <a:lnTo>
                      <a:pt x="862330" y="11582400"/>
                    </a:lnTo>
                    <a:cubicBezTo>
                      <a:pt x="495300" y="11582400"/>
                      <a:pt x="190500" y="11277600"/>
                      <a:pt x="190500" y="10910570"/>
                    </a:cubicBezTo>
                    <a:lnTo>
                      <a:pt x="190500" y="862330"/>
                    </a:lnTo>
                    <a:cubicBezTo>
                      <a:pt x="190500" y="495300"/>
                      <a:pt x="495300" y="190500"/>
                      <a:pt x="862330" y="190500"/>
                    </a:cubicBezTo>
                    <a:lnTo>
                      <a:pt x="41123205" y="190500"/>
                    </a:lnTo>
                    <a:cubicBezTo>
                      <a:pt x="41490233" y="190500"/>
                      <a:pt x="41795033" y="495300"/>
                      <a:pt x="41795033" y="862330"/>
                    </a:cubicBezTo>
                    <a:lnTo>
                      <a:pt x="41795033" y="92710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367680" y="404283"/>
              <a:ext cx="3740387" cy="425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00"/>
                </a:lnSpc>
              </a:pPr>
              <a:r>
                <a:rPr lang="en-US" sz="2000" spc="20">
                  <a:solidFill>
                    <a:srgbClr val="FF6F28"/>
                  </a:solidFill>
                  <a:latin typeface="Montserrat Semi-Bold"/>
                </a:rPr>
                <a:t>ГДЕ МЫ СЕЙЧАС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154008" y="4438650"/>
            <a:ext cx="3356811" cy="939800"/>
            <a:chOff x="0" y="0"/>
            <a:chExt cx="4475748" cy="1253067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4475748" cy="1253067"/>
              <a:chOff x="0" y="0"/>
              <a:chExt cx="41960134" cy="117475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-12700" y="-12700"/>
                <a:ext cx="41985533" cy="11772901"/>
              </a:xfrm>
              <a:custGeom>
                <a:avLst/>
                <a:gdLst/>
                <a:ahLst/>
                <a:cxnLst/>
                <a:rect r="r" b="b" t="t" l="l"/>
                <a:pathLst>
                  <a:path h="11772901" w="41985533">
                    <a:moveTo>
                      <a:pt x="41123205" y="0"/>
                    </a:moveTo>
                    <a:lnTo>
                      <a:pt x="862330" y="0"/>
                    </a:lnTo>
                    <a:cubicBezTo>
                      <a:pt x="389890" y="0"/>
                      <a:pt x="0" y="389890"/>
                      <a:pt x="0" y="862330"/>
                    </a:cubicBezTo>
                    <a:lnTo>
                      <a:pt x="0" y="10910570"/>
                    </a:lnTo>
                    <a:cubicBezTo>
                      <a:pt x="0" y="11383011"/>
                      <a:pt x="389890" y="11772901"/>
                      <a:pt x="862330" y="11772901"/>
                    </a:cubicBezTo>
                    <a:lnTo>
                      <a:pt x="41123205" y="11772901"/>
                    </a:lnTo>
                    <a:cubicBezTo>
                      <a:pt x="41595644" y="11772901"/>
                      <a:pt x="41985533" y="11383011"/>
                      <a:pt x="41985533" y="10910570"/>
                    </a:cubicBezTo>
                    <a:lnTo>
                      <a:pt x="41985533" y="862330"/>
                    </a:lnTo>
                    <a:cubicBezTo>
                      <a:pt x="41985533" y="389890"/>
                      <a:pt x="41595644" y="0"/>
                      <a:pt x="41123205" y="0"/>
                    </a:cubicBezTo>
                    <a:close/>
                    <a:moveTo>
                      <a:pt x="41795033" y="927100"/>
                    </a:moveTo>
                    <a:lnTo>
                      <a:pt x="41795033" y="10910570"/>
                    </a:lnTo>
                    <a:cubicBezTo>
                      <a:pt x="41795033" y="11277600"/>
                      <a:pt x="41490233" y="11582400"/>
                      <a:pt x="41123205" y="11582400"/>
                    </a:cubicBezTo>
                    <a:lnTo>
                      <a:pt x="862330" y="11582400"/>
                    </a:lnTo>
                    <a:cubicBezTo>
                      <a:pt x="495300" y="11582400"/>
                      <a:pt x="190500" y="11277600"/>
                      <a:pt x="190500" y="10910570"/>
                    </a:cubicBezTo>
                    <a:lnTo>
                      <a:pt x="190500" y="862330"/>
                    </a:lnTo>
                    <a:cubicBezTo>
                      <a:pt x="190500" y="495300"/>
                      <a:pt x="495300" y="190500"/>
                      <a:pt x="862330" y="190500"/>
                    </a:cubicBezTo>
                    <a:lnTo>
                      <a:pt x="41123205" y="190500"/>
                    </a:lnTo>
                    <a:cubicBezTo>
                      <a:pt x="41490233" y="190500"/>
                      <a:pt x="41795033" y="495300"/>
                      <a:pt x="41795033" y="862330"/>
                    </a:cubicBezTo>
                    <a:lnTo>
                      <a:pt x="41795033" y="92710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367680" y="404283"/>
              <a:ext cx="3740387" cy="425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20" u="none">
                  <a:solidFill>
                    <a:srgbClr val="FF6F28"/>
                  </a:solidFill>
                  <a:latin typeface="Montserrat Semi-Bold"/>
                </a:rPr>
                <a:t>ПРЕПЯТСТВИЯ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154008" y="6774382"/>
            <a:ext cx="3356811" cy="939800"/>
            <a:chOff x="0" y="0"/>
            <a:chExt cx="4475748" cy="1253067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4475748" cy="1253067"/>
              <a:chOff x="0" y="0"/>
              <a:chExt cx="41960134" cy="117475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-12700" y="-12700"/>
                <a:ext cx="41985533" cy="11772901"/>
              </a:xfrm>
              <a:custGeom>
                <a:avLst/>
                <a:gdLst/>
                <a:ahLst/>
                <a:cxnLst/>
                <a:rect r="r" b="b" t="t" l="l"/>
                <a:pathLst>
                  <a:path h="11772901" w="41985533">
                    <a:moveTo>
                      <a:pt x="41123205" y="0"/>
                    </a:moveTo>
                    <a:lnTo>
                      <a:pt x="862330" y="0"/>
                    </a:lnTo>
                    <a:cubicBezTo>
                      <a:pt x="389890" y="0"/>
                      <a:pt x="0" y="389890"/>
                      <a:pt x="0" y="862330"/>
                    </a:cubicBezTo>
                    <a:lnTo>
                      <a:pt x="0" y="10910570"/>
                    </a:lnTo>
                    <a:cubicBezTo>
                      <a:pt x="0" y="11383011"/>
                      <a:pt x="389890" y="11772901"/>
                      <a:pt x="862330" y="11772901"/>
                    </a:cubicBezTo>
                    <a:lnTo>
                      <a:pt x="41123205" y="11772901"/>
                    </a:lnTo>
                    <a:cubicBezTo>
                      <a:pt x="41595644" y="11772901"/>
                      <a:pt x="41985533" y="11383011"/>
                      <a:pt x="41985533" y="10910570"/>
                    </a:cubicBezTo>
                    <a:lnTo>
                      <a:pt x="41985533" y="862330"/>
                    </a:lnTo>
                    <a:cubicBezTo>
                      <a:pt x="41985533" y="389890"/>
                      <a:pt x="41595644" y="0"/>
                      <a:pt x="41123205" y="0"/>
                    </a:cubicBezTo>
                    <a:close/>
                    <a:moveTo>
                      <a:pt x="41795033" y="927100"/>
                    </a:moveTo>
                    <a:lnTo>
                      <a:pt x="41795033" y="10910570"/>
                    </a:lnTo>
                    <a:cubicBezTo>
                      <a:pt x="41795033" y="11277600"/>
                      <a:pt x="41490233" y="11582400"/>
                      <a:pt x="41123205" y="11582400"/>
                    </a:cubicBezTo>
                    <a:lnTo>
                      <a:pt x="862330" y="11582400"/>
                    </a:lnTo>
                    <a:cubicBezTo>
                      <a:pt x="495300" y="11582400"/>
                      <a:pt x="190500" y="11277600"/>
                      <a:pt x="190500" y="10910570"/>
                    </a:cubicBezTo>
                    <a:lnTo>
                      <a:pt x="190500" y="862330"/>
                    </a:lnTo>
                    <a:cubicBezTo>
                      <a:pt x="190500" y="495300"/>
                      <a:pt x="495300" y="190500"/>
                      <a:pt x="862330" y="190500"/>
                    </a:cubicBezTo>
                    <a:lnTo>
                      <a:pt x="41123205" y="190500"/>
                    </a:lnTo>
                    <a:cubicBezTo>
                      <a:pt x="41490233" y="190500"/>
                      <a:pt x="41795033" y="495300"/>
                      <a:pt x="41795033" y="862330"/>
                    </a:cubicBezTo>
                    <a:lnTo>
                      <a:pt x="41795033" y="92710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0">
              <a:off x="367680" y="404283"/>
              <a:ext cx="3740387" cy="425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20" u="none">
                  <a:solidFill>
                    <a:srgbClr val="FF6F28"/>
                  </a:solidFill>
                  <a:latin typeface="Montserrat Semi-Bold"/>
                </a:rPr>
                <a:t>ПУНКТЫ ПЛАНА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7038665" y="9285923"/>
            <a:ext cx="543020" cy="543020"/>
          </a:xfrm>
          <a:custGeom>
            <a:avLst/>
            <a:gdLst/>
            <a:ahLst/>
            <a:cxnLst/>
            <a:rect r="r" b="b" t="t" l="l"/>
            <a:pathLst>
              <a:path h="543020" w="543020">
                <a:moveTo>
                  <a:pt x="0" y="0"/>
                </a:moveTo>
                <a:lnTo>
                  <a:pt x="543020" y="0"/>
                </a:lnTo>
                <a:lnTo>
                  <a:pt x="543020" y="543019"/>
                </a:lnTo>
                <a:lnTo>
                  <a:pt x="0" y="543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943422" y="1244600"/>
            <a:ext cx="2830911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60"/>
              </a:lnSpc>
            </a:pPr>
            <a:r>
              <a:rPr lang="en-US" sz="2199" spc="-65">
                <a:solidFill>
                  <a:srgbClr val="191919"/>
                </a:solidFill>
                <a:latin typeface="Montserrat Bold"/>
              </a:rPr>
              <a:t>Цель №1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8366443"/>
            <a:ext cx="3745633" cy="91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405"/>
              </a:lnSpc>
            </a:pPr>
            <a:r>
              <a:rPr lang="en-US" sz="1850" spc="18">
                <a:solidFill>
                  <a:srgbClr val="FFFFFF"/>
                </a:solidFill>
                <a:latin typeface="Montserrat Semi-Bold"/>
              </a:rPr>
              <a:t>АКТУАЛЬНЫЕ ЗАДАЧИ ДЛЯ ДАЛЬНЕЙШЕГО СОПРОВОЖДЕНИЯ ЭТАПА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154008" y="2040004"/>
            <a:ext cx="10427677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0377" indent="-240189" lvl="1">
              <a:lnSpc>
                <a:spcPts val="3115"/>
              </a:lnSpc>
              <a:buFont typeface="Arial"/>
              <a:buChar char="•"/>
            </a:pPr>
            <a:r>
              <a:rPr lang="en-US" sz="2225">
                <a:solidFill>
                  <a:srgbClr val="191919"/>
                </a:solidFill>
                <a:latin typeface="Lato"/>
              </a:rPr>
              <a:t>Проведен бизнес-анализ. Основные этапы: опрос целевой аудитории, выявление основных потребностей клиента посредством ресерча всемирной паутины.</a:t>
            </a:r>
          </a:p>
          <a:p>
            <a:pPr marL="480377" indent="-240189" lvl="1">
              <a:lnSpc>
                <a:spcPts val="3115"/>
              </a:lnSpc>
              <a:buFont typeface="Arial"/>
              <a:buChar char="•"/>
            </a:pPr>
            <a:r>
              <a:rPr lang="en-US" sz="2225">
                <a:solidFill>
                  <a:srgbClr val="191919"/>
                </a:solidFill>
                <a:latin typeface="Lato"/>
              </a:rPr>
              <a:t>Написание user story map, основных сценариев использования.</a:t>
            </a:r>
          </a:p>
          <a:p>
            <a:pPr marL="480377" indent="-240189" lvl="1">
              <a:lnSpc>
                <a:spcPts val="3115"/>
              </a:lnSpc>
              <a:buFont typeface="Arial"/>
              <a:buChar char="•"/>
            </a:pPr>
            <a:r>
              <a:rPr lang="en-US" sz="2225">
                <a:solidFill>
                  <a:srgbClr val="191919"/>
                </a:solidFill>
                <a:latin typeface="Lato"/>
              </a:rPr>
              <a:t>Определение MVP нашего продукта.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154008" y="5852261"/>
            <a:ext cx="10427677" cy="39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0377" indent="-240189" lvl="1">
              <a:lnSpc>
                <a:spcPts val="3115"/>
              </a:lnSpc>
              <a:spcBef>
                <a:spcPct val="0"/>
              </a:spcBef>
              <a:buFont typeface="Arial"/>
              <a:buChar char="•"/>
            </a:pPr>
            <a:r>
              <a:rPr lang="en-US" sz="2225">
                <a:solidFill>
                  <a:srgbClr val="191919"/>
                </a:solidFill>
                <a:latin typeface="Lato"/>
              </a:rPr>
              <a:t>Узконаправленность проекта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041668" y="8028507"/>
            <a:ext cx="8777454" cy="187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8876" indent="-229438" lvl="1">
              <a:lnSpc>
                <a:spcPts val="2975"/>
              </a:lnSpc>
              <a:buFont typeface="Arial"/>
              <a:buChar char="•"/>
            </a:pPr>
            <a:r>
              <a:rPr lang="en-US" sz="2125">
                <a:solidFill>
                  <a:srgbClr val="191919"/>
                </a:solidFill>
                <a:latin typeface="Lato"/>
              </a:rPr>
              <a:t>Расширение пользовательского функционала устройства посредством кастомизации прошивок.</a:t>
            </a:r>
          </a:p>
          <a:p>
            <a:pPr marL="458876" indent="-229438" lvl="1">
              <a:lnSpc>
                <a:spcPts val="2975"/>
              </a:lnSpc>
              <a:buFont typeface="Arial"/>
              <a:buChar char="•"/>
            </a:pPr>
            <a:r>
              <a:rPr lang="en-US" sz="2125">
                <a:solidFill>
                  <a:srgbClr val="191919"/>
                </a:solidFill>
                <a:latin typeface="Lato"/>
              </a:rPr>
              <a:t>Описание realese 1 и 2</a:t>
            </a:r>
          </a:p>
          <a:p>
            <a:pPr marL="458876" indent="-229438" lvl="1">
              <a:lnSpc>
                <a:spcPts val="2975"/>
              </a:lnSpc>
              <a:buFont typeface="Arial"/>
              <a:buChar char="•"/>
            </a:pPr>
            <a:r>
              <a:rPr lang="en-US" sz="2125">
                <a:solidFill>
                  <a:srgbClr val="191919"/>
                </a:solidFill>
                <a:latin typeface="Lato"/>
              </a:rPr>
              <a:t>Подготовка полной технической документации для дальнейшего внедрения проекта.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757439" y="6250902"/>
            <a:ext cx="2805290" cy="64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0"/>
              </a:lnSpc>
            </a:pPr>
            <a:r>
              <a:rPr lang="en-US" sz="2000" spc="20">
                <a:solidFill>
                  <a:srgbClr val="191919"/>
                </a:solidFill>
                <a:latin typeface="Montserrat Semi-Bold"/>
              </a:rPr>
              <a:t>ОБЩИЙ СТАТУС: ИСПРАВЛЕНО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76136" y="2209704"/>
            <a:ext cx="5102569" cy="2125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8"/>
              </a:lnSpc>
            </a:pPr>
            <a:r>
              <a:rPr lang="en-US" sz="2406">
                <a:solidFill>
                  <a:srgbClr val="191919"/>
                </a:solidFill>
                <a:latin typeface="Montserrat Semi-Bold"/>
              </a:rPr>
              <a:t>Выявить целевую аудиторию нашего продукта, артефакты нашего проекта. Ответить на вопросы “Кому?” “Зачем”</a:t>
            </a:r>
          </a:p>
          <a:p>
            <a:pPr>
              <a:lnSpc>
                <a:spcPts val="3128"/>
              </a:lnSpc>
            </a:pPr>
            <a:r>
              <a:rPr lang="en-US" sz="2406">
                <a:solidFill>
                  <a:srgbClr val="191919"/>
                </a:solidFill>
                <a:latin typeface="Montserrat Semi-Bold"/>
              </a:rPr>
              <a:t>“ Для чего”</a:t>
            </a:r>
          </a:p>
          <a:p>
            <a:pPr>
              <a:lnSpc>
                <a:spcPts val="1337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05653" y="5519238"/>
            <a:ext cx="6106380" cy="1952277"/>
            <a:chOff x="0" y="0"/>
            <a:chExt cx="2065615" cy="66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5615" cy="660400"/>
            </a:xfrm>
            <a:custGeom>
              <a:avLst/>
              <a:gdLst/>
              <a:ahLst/>
              <a:cxnLst/>
              <a:rect r="r" b="b" t="t" l="l"/>
              <a:pathLst>
                <a:path h="660400" w="2065615">
                  <a:moveTo>
                    <a:pt x="194115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41155" y="0"/>
                  </a:lnTo>
                  <a:cubicBezTo>
                    <a:pt x="2009735" y="0"/>
                    <a:pt x="2065615" y="55880"/>
                    <a:pt x="2065615" y="124460"/>
                  </a:cubicBezTo>
                  <a:lnTo>
                    <a:pt x="2065615" y="535940"/>
                  </a:lnTo>
                  <a:cubicBezTo>
                    <a:pt x="2065615" y="604520"/>
                    <a:pt x="2009735" y="660400"/>
                    <a:pt x="1941155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805653" y="384666"/>
            <a:ext cx="6106380" cy="4827481"/>
            <a:chOff x="0" y="0"/>
            <a:chExt cx="2065615" cy="1633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65615" cy="1633000"/>
            </a:xfrm>
            <a:custGeom>
              <a:avLst/>
              <a:gdLst/>
              <a:ahLst/>
              <a:cxnLst/>
              <a:rect r="r" b="b" t="t" l="l"/>
              <a:pathLst>
                <a:path h="1633000" w="2065615">
                  <a:moveTo>
                    <a:pt x="1941155" y="1633000"/>
                  </a:moveTo>
                  <a:lnTo>
                    <a:pt x="124460" y="1633000"/>
                  </a:lnTo>
                  <a:cubicBezTo>
                    <a:pt x="55880" y="1633000"/>
                    <a:pt x="0" y="1577120"/>
                    <a:pt x="0" y="15085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41155" y="0"/>
                  </a:lnTo>
                  <a:cubicBezTo>
                    <a:pt x="2009735" y="0"/>
                    <a:pt x="2065615" y="55880"/>
                    <a:pt x="2065615" y="124460"/>
                  </a:cubicBezTo>
                  <a:lnTo>
                    <a:pt x="2065615" y="1508540"/>
                  </a:lnTo>
                  <a:cubicBezTo>
                    <a:pt x="2065615" y="1577120"/>
                    <a:pt x="2009735" y="1633000"/>
                    <a:pt x="1941155" y="16330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282336" y="942975"/>
            <a:ext cx="833504" cy="833504"/>
            <a:chOff x="0" y="0"/>
            <a:chExt cx="1111339" cy="1111339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246393" y="313946"/>
              <a:ext cx="618552" cy="466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60"/>
                </a:lnSpc>
              </a:pPr>
              <a:r>
                <a:rPr lang="en-US" sz="2199" spc="-65">
                  <a:solidFill>
                    <a:srgbClr val="FF7B26"/>
                  </a:solidFill>
                  <a:latin typeface="Montserrat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805653" y="7778606"/>
            <a:ext cx="6106380" cy="1952277"/>
            <a:chOff x="0" y="0"/>
            <a:chExt cx="2065615" cy="66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65615" cy="660400"/>
            </a:xfrm>
            <a:custGeom>
              <a:avLst/>
              <a:gdLst/>
              <a:ahLst/>
              <a:cxnLst/>
              <a:rect r="r" b="b" t="t" l="l"/>
              <a:pathLst>
                <a:path h="660400" w="2065615">
                  <a:moveTo>
                    <a:pt x="194115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41155" y="0"/>
                  </a:lnTo>
                  <a:cubicBezTo>
                    <a:pt x="2009735" y="0"/>
                    <a:pt x="2065615" y="55880"/>
                    <a:pt x="2065615" y="124460"/>
                  </a:cubicBezTo>
                  <a:lnTo>
                    <a:pt x="2065615" y="535940"/>
                  </a:lnTo>
                  <a:cubicBezTo>
                    <a:pt x="2065615" y="604520"/>
                    <a:pt x="2009735" y="660400"/>
                    <a:pt x="1941155" y="66040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533097" y="8470770"/>
            <a:ext cx="567950" cy="567950"/>
            <a:chOff x="0" y="0"/>
            <a:chExt cx="757267" cy="75726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57267" cy="757267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-5400000">
              <a:off x="284360" y="302439"/>
              <a:ext cx="226645" cy="152389"/>
              <a:chOff x="0" y="0"/>
              <a:chExt cx="1930400" cy="129794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</p:grpSp>
      <p:grpSp>
        <p:nvGrpSpPr>
          <p:cNvPr name="Group 17" id="17"/>
          <p:cNvGrpSpPr/>
          <p:nvPr/>
        </p:nvGrpSpPr>
        <p:grpSpPr>
          <a:xfrm rot="0">
            <a:off x="12430134" y="6287001"/>
            <a:ext cx="416752" cy="416752"/>
            <a:chOff x="0" y="0"/>
            <a:chExt cx="555669" cy="555669"/>
          </a:xfrm>
        </p:grpSpPr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0" y="0"/>
              <a:ext cx="555669" cy="555669"/>
              <a:chOff x="0" y="0"/>
              <a:chExt cx="6355080" cy="635508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85762" y="85762"/>
              <a:ext cx="384145" cy="384145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</p:grpSp>
      <p:grpSp>
        <p:nvGrpSpPr>
          <p:cNvPr name="Group 22" id="22"/>
          <p:cNvGrpSpPr/>
          <p:nvPr/>
        </p:nvGrpSpPr>
        <p:grpSpPr>
          <a:xfrm rot="0">
            <a:off x="677008" y="635000"/>
            <a:ext cx="3356811" cy="1257300"/>
            <a:chOff x="0" y="0"/>
            <a:chExt cx="4475748" cy="1676400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475748" cy="1676400"/>
              <a:chOff x="0" y="0"/>
              <a:chExt cx="41960134" cy="15716249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-12700" y="-12700"/>
                <a:ext cx="41985533" cy="15741650"/>
              </a:xfrm>
              <a:custGeom>
                <a:avLst/>
                <a:gdLst/>
                <a:ahLst/>
                <a:cxnLst/>
                <a:rect r="r" b="b" t="t" l="l"/>
                <a:pathLst>
                  <a:path h="15741650" w="41985533">
                    <a:moveTo>
                      <a:pt x="41123205" y="0"/>
                    </a:moveTo>
                    <a:lnTo>
                      <a:pt x="862330" y="0"/>
                    </a:lnTo>
                    <a:cubicBezTo>
                      <a:pt x="389890" y="0"/>
                      <a:pt x="0" y="389890"/>
                      <a:pt x="0" y="862330"/>
                    </a:cubicBezTo>
                    <a:lnTo>
                      <a:pt x="0" y="14879320"/>
                    </a:lnTo>
                    <a:cubicBezTo>
                      <a:pt x="0" y="15351759"/>
                      <a:pt x="389890" y="15741650"/>
                      <a:pt x="862330" y="15741650"/>
                    </a:cubicBezTo>
                    <a:lnTo>
                      <a:pt x="41123205" y="15741650"/>
                    </a:lnTo>
                    <a:cubicBezTo>
                      <a:pt x="41595644" y="15741650"/>
                      <a:pt x="41985533" y="15351759"/>
                      <a:pt x="41985533" y="14879320"/>
                    </a:cubicBezTo>
                    <a:lnTo>
                      <a:pt x="41985533" y="862330"/>
                    </a:lnTo>
                    <a:cubicBezTo>
                      <a:pt x="41985533" y="389890"/>
                      <a:pt x="41595644" y="0"/>
                      <a:pt x="41123205" y="0"/>
                    </a:cubicBezTo>
                    <a:close/>
                    <a:moveTo>
                      <a:pt x="41795033" y="927100"/>
                    </a:moveTo>
                    <a:lnTo>
                      <a:pt x="41795033" y="14879320"/>
                    </a:lnTo>
                    <a:cubicBezTo>
                      <a:pt x="41795033" y="15246350"/>
                      <a:pt x="41490233" y="15551150"/>
                      <a:pt x="41123205" y="15551150"/>
                    </a:cubicBezTo>
                    <a:lnTo>
                      <a:pt x="862330" y="15551150"/>
                    </a:lnTo>
                    <a:cubicBezTo>
                      <a:pt x="495300" y="15551150"/>
                      <a:pt x="190500" y="15246350"/>
                      <a:pt x="190500" y="14879320"/>
                    </a:cubicBezTo>
                    <a:lnTo>
                      <a:pt x="190500" y="862330"/>
                    </a:lnTo>
                    <a:cubicBezTo>
                      <a:pt x="190500" y="495300"/>
                      <a:pt x="495300" y="190500"/>
                      <a:pt x="862330" y="190500"/>
                    </a:cubicBezTo>
                    <a:lnTo>
                      <a:pt x="41123205" y="190500"/>
                    </a:lnTo>
                    <a:cubicBezTo>
                      <a:pt x="41490233" y="190500"/>
                      <a:pt x="41795033" y="495300"/>
                      <a:pt x="41795033" y="862330"/>
                    </a:cubicBezTo>
                    <a:lnTo>
                      <a:pt x="41795033" y="92710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367680" y="404283"/>
              <a:ext cx="3740387" cy="848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FF6F28"/>
                  </a:solidFill>
                  <a:latin typeface="Montserrat Semi-Bold"/>
                </a:rPr>
                <a:t>ЧТО СЛЕДУЕТ СДЕЛАТЬ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77008" y="4067984"/>
            <a:ext cx="3356811" cy="939800"/>
            <a:chOff x="0" y="0"/>
            <a:chExt cx="4475748" cy="1253067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4475748" cy="1253067"/>
              <a:chOff x="0" y="0"/>
              <a:chExt cx="41960134" cy="117475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-12700" y="-12700"/>
                <a:ext cx="41985533" cy="11772901"/>
              </a:xfrm>
              <a:custGeom>
                <a:avLst/>
                <a:gdLst/>
                <a:ahLst/>
                <a:cxnLst/>
                <a:rect r="r" b="b" t="t" l="l"/>
                <a:pathLst>
                  <a:path h="11772901" w="41985533">
                    <a:moveTo>
                      <a:pt x="41123205" y="0"/>
                    </a:moveTo>
                    <a:lnTo>
                      <a:pt x="862330" y="0"/>
                    </a:lnTo>
                    <a:cubicBezTo>
                      <a:pt x="389890" y="0"/>
                      <a:pt x="0" y="389890"/>
                      <a:pt x="0" y="862330"/>
                    </a:cubicBezTo>
                    <a:lnTo>
                      <a:pt x="0" y="10910570"/>
                    </a:lnTo>
                    <a:cubicBezTo>
                      <a:pt x="0" y="11383011"/>
                      <a:pt x="389890" y="11772901"/>
                      <a:pt x="862330" y="11772901"/>
                    </a:cubicBezTo>
                    <a:lnTo>
                      <a:pt x="41123205" y="11772901"/>
                    </a:lnTo>
                    <a:cubicBezTo>
                      <a:pt x="41595644" y="11772901"/>
                      <a:pt x="41985533" y="11383011"/>
                      <a:pt x="41985533" y="10910570"/>
                    </a:cubicBezTo>
                    <a:lnTo>
                      <a:pt x="41985533" y="862330"/>
                    </a:lnTo>
                    <a:cubicBezTo>
                      <a:pt x="41985533" y="389890"/>
                      <a:pt x="41595644" y="0"/>
                      <a:pt x="41123205" y="0"/>
                    </a:cubicBezTo>
                    <a:close/>
                    <a:moveTo>
                      <a:pt x="41795033" y="927100"/>
                    </a:moveTo>
                    <a:lnTo>
                      <a:pt x="41795033" y="10910570"/>
                    </a:lnTo>
                    <a:cubicBezTo>
                      <a:pt x="41795033" y="11277600"/>
                      <a:pt x="41490233" y="11582400"/>
                      <a:pt x="41123205" y="11582400"/>
                    </a:cubicBezTo>
                    <a:lnTo>
                      <a:pt x="862330" y="11582400"/>
                    </a:lnTo>
                    <a:cubicBezTo>
                      <a:pt x="495300" y="11582400"/>
                      <a:pt x="190500" y="11277600"/>
                      <a:pt x="190500" y="10910570"/>
                    </a:cubicBezTo>
                    <a:lnTo>
                      <a:pt x="190500" y="862330"/>
                    </a:lnTo>
                    <a:cubicBezTo>
                      <a:pt x="190500" y="495300"/>
                      <a:pt x="495300" y="190500"/>
                      <a:pt x="862330" y="190500"/>
                    </a:cubicBezTo>
                    <a:lnTo>
                      <a:pt x="41123205" y="190500"/>
                    </a:lnTo>
                    <a:cubicBezTo>
                      <a:pt x="41490233" y="190500"/>
                      <a:pt x="41795033" y="495300"/>
                      <a:pt x="41795033" y="862330"/>
                    </a:cubicBezTo>
                    <a:lnTo>
                      <a:pt x="41795033" y="92710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367680" y="404283"/>
              <a:ext cx="3740387" cy="425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20" u="none">
                  <a:solidFill>
                    <a:srgbClr val="FF6F28"/>
                  </a:solidFill>
                  <a:latin typeface="Montserrat Semi-Bold"/>
                </a:rPr>
                <a:t>ПРЕПЯТСТВИЯ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77008" y="6287001"/>
            <a:ext cx="3356811" cy="939800"/>
            <a:chOff x="0" y="0"/>
            <a:chExt cx="4475748" cy="1253067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4475748" cy="1253067"/>
              <a:chOff x="0" y="0"/>
              <a:chExt cx="41960134" cy="117475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-12700" y="-12700"/>
                <a:ext cx="41985533" cy="11772901"/>
              </a:xfrm>
              <a:custGeom>
                <a:avLst/>
                <a:gdLst/>
                <a:ahLst/>
                <a:cxnLst/>
                <a:rect r="r" b="b" t="t" l="l"/>
                <a:pathLst>
                  <a:path h="11772901" w="41985533">
                    <a:moveTo>
                      <a:pt x="41123205" y="0"/>
                    </a:moveTo>
                    <a:lnTo>
                      <a:pt x="862330" y="0"/>
                    </a:lnTo>
                    <a:cubicBezTo>
                      <a:pt x="389890" y="0"/>
                      <a:pt x="0" y="389890"/>
                      <a:pt x="0" y="862330"/>
                    </a:cubicBezTo>
                    <a:lnTo>
                      <a:pt x="0" y="10910570"/>
                    </a:lnTo>
                    <a:cubicBezTo>
                      <a:pt x="0" y="11383011"/>
                      <a:pt x="389890" y="11772901"/>
                      <a:pt x="862330" y="11772901"/>
                    </a:cubicBezTo>
                    <a:lnTo>
                      <a:pt x="41123205" y="11772901"/>
                    </a:lnTo>
                    <a:cubicBezTo>
                      <a:pt x="41595644" y="11772901"/>
                      <a:pt x="41985533" y="11383011"/>
                      <a:pt x="41985533" y="10910570"/>
                    </a:cubicBezTo>
                    <a:lnTo>
                      <a:pt x="41985533" y="862330"/>
                    </a:lnTo>
                    <a:cubicBezTo>
                      <a:pt x="41985533" y="389890"/>
                      <a:pt x="41595644" y="0"/>
                      <a:pt x="41123205" y="0"/>
                    </a:cubicBezTo>
                    <a:close/>
                    <a:moveTo>
                      <a:pt x="41795033" y="927100"/>
                    </a:moveTo>
                    <a:lnTo>
                      <a:pt x="41795033" y="10910570"/>
                    </a:lnTo>
                    <a:cubicBezTo>
                      <a:pt x="41795033" y="11277600"/>
                      <a:pt x="41490233" y="11582400"/>
                      <a:pt x="41123205" y="11582400"/>
                    </a:cubicBezTo>
                    <a:lnTo>
                      <a:pt x="862330" y="11582400"/>
                    </a:lnTo>
                    <a:cubicBezTo>
                      <a:pt x="495300" y="11582400"/>
                      <a:pt x="190500" y="11277600"/>
                      <a:pt x="190500" y="10910570"/>
                    </a:cubicBezTo>
                    <a:lnTo>
                      <a:pt x="190500" y="862330"/>
                    </a:lnTo>
                    <a:cubicBezTo>
                      <a:pt x="190500" y="495300"/>
                      <a:pt x="495300" y="190500"/>
                      <a:pt x="862330" y="190500"/>
                    </a:cubicBezTo>
                    <a:lnTo>
                      <a:pt x="41123205" y="190500"/>
                    </a:lnTo>
                    <a:cubicBezTo>
                      <a:pt x="41490233" y="190500"/>
                      <a:pt x="41795033" y="495300"/>
                      <a:pt x="41795033" y="862330"/>
                    </a:cubicBezTo>
                    <a:lnTo>
                      <a:pt x="41795033" y="92710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0">
              <a:off x="367680" y="404283"/>
              <a:ext cx="3740387" cy="425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20" u="none">
                  <a:solidFill>
                    <a:srgbClr val="FF6F28"/>
                  </a:solidFill>
                  <a:latin typeface="Montserrat Semi-Bold"/>
                </a:rPr>
                <a:t>ПУНКТЫ ПЛАНА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900312" y="9562148"/>
            <a:ext cx="552037" cy="552037"/>
          </a:xfrm>
          <a:custGeom>
            <a:avLst/>
            <a:gdLst/>
            <a:ahLst/>
            <a:cxnLst/>
            <a:rect r="r" b="b" t="t" l="l"/>
            <a:pathLst>
              <a:path h="552037" w="552037">
                <a:moveTo>
                  <a:pt x="0" y="0"/>
                </a:moveTo>
                <a:lnTo>
                  <a:pt x="552037" y="0"/>
                </a:lnTo>
                <a:lnTo>
                  <a:pt x="552037" y="552036"/>
                </a:lnTo>
                <a:lnTo>
                  <a:pt x="0" y="55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3449622" y="1158875"/>
            <a:ext cx="2830911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60"/>
              </a:lnSpc>
            </a:pPr>
            <a:r>
              <a:rPr lang="en-US" sz="2199" spc="-65">
                <a:solidFill>
                  <a:srgbClr val="191919"/>
                </a:solidFill>
                <a:latin typeface="Montserrat Bold"/>
              </a:rPr>
              <a:t>Цель №2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534900" y="8128318"/>
            <a:ext cx="3030746" cy="122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405"/>
              </a:lnSpc>
            </a:pPr>
            <a:r>
              <a:rPr lang="en-US" sz="1850" spc="18">
                <a:solidFill>
                  <a:srgbClr val="FFFFFF"/>
                </a:solidFill>
                <a:latin typeface="Montserrat Semi-Bold"/>
              </a:rPr>
              <a:t>АКТУАЛЬНЫЕ ЗАДАЧИ ДЛЯ ДАЛЬНЕЙШЕГО СОПРОВОЖДЕНИЯ ЭТАПА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77008" y="2040004"/>
            <a:ext cx="10427677" cy="178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5148" indent="-272574" lvl="1">
              <a:lnSpc>
                <a:spcPts val="3534"/>
              </a:lnSpc>
              <a:buFont typeface="Arial"/>
              <a:buChar char="•"/>
            </a:pPr>
            <a:r>
              <a:rPr lang="en-US" sz="2525">
                <a:solidFill>
                  <a:srgbClr val="191919"/>
                </a:solidFill>
                <a:latin typeface="Lato"/>
              </a:rPr>
              <a:t>Разработать лендинг на котором будут размещены 2 формы которые включает демо прошивку (для теста клиентами) и paid access (для клиентов, которые хотят расширенный функционал)</a:t>
            </a:r>
          </a:p>
          <a:p>
            <a:pPr marL="545148" indent="-272574" lvl="1">
              <a:lnSpc>
                <a:spcPts val="3534"/>
              </a:lnSpc>
              <a:buFont typeface="Arial"/>
              <a:buChar char="•"/>
            </a:pPr>
            <a:r>
              <a:rPr lang="en-US" sz="2525">
                <a:solidFill>
                  <a:srgbClr val="191919"/>
                </a:solidFill>
                <a:latin typeface="Lato"/>
              </a:rPr>
              <a:t>Результат предоставить в FIGMA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77008" y="5313506"/>
            <a:ext cx="1042767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0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Lato"/>
              </a:rPr>
              <a:t>Нехватка UX|UI дизайнера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77008" y="7568883"/>
            <a:ext cx="10427677" cy="178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5148" indent="-272574" lvl="1">
              <a:lnSpc>
                <a:spcPts val="3534"/>
              </a:lnSpc>
              <a:buFont typeface="Arial"/>
              <a:buChar char="•"/>
            </a:pPr>
            <a:r>
              <a:rPr lang="en-US" sz="2525">
                <a:solidFill>
                  <a:srgbClr val="191919"/>
                </a:solidFill>
                <a:latin typeface="Lato"/>
              </a:rPr>
              <a:t>Доработки дизайна лендинга с точки зрения пользовательского опыта</a:t>
            </a:r>
          </a:p>
          <a:p>
            <a:pPr marL="545148" indent="-272574" lvl="1">
              <a:lnSpc>
                <a:spcPts val="3534"/>
              </a:lnSpc>
              <a:buFont typeface="Arial"/>
              <a:buChar char="•"/>
            </a:pPr>
            <a:r>
              <a:rPr lang="en-US" sz="2525">
                <a:solidFill>
                  <a:srgbClr val="191919"/>
                </a:solidFill>
                <a:latin typeface="Lato"/>
              </a:rPr>
              <a:t>Переделать лендинг в полноценный веб-сервис по продажам прошивок, позволяющий нам масштабироваться.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263639" y="6165177"/>
            <a:ext cx="2805290" cy="64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0"/>
              </a:lnSpc>
            </a:pPr>
            <a:r>
              <a:rPr lang="en-US" sz="2000" spc="20">
                <a:solidFill>
                  <a:srgbClr val="191919"/>
                </a:solidFill>
                <a:latin typeface="Montserrat Semi-Bold"/>
              </a:rPr>
              <a:t>ОБЩИЙ СТАТУС: В РАБОТЕ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376648" y="2171047"/>
            <a:ext cx="4724400" cy="11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03"/>
              </a:lnSpc>
            </a:pPr>
            <a:r>
              <a:rPr lang="en-US" sz="1695">
                <a:solidFill>
                  <a:srgbClr val="191919"/>
                </a:solidFill>
                <a:latin typeface="Montserrat Semi-Bold"/>
              </a:rPr>
              <a:t>Разработать лендинг на котором будут существовать формы с типами прошивок: DEMO (FREE) И PAID ACCESS для покупки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9453" y="5604963"/>
            <a:ext cx="6106380" cy="1952277"/>
            <a:chOff x="0" y="0"/>
            <a:chExt cx="2065615" cy="66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5615" cy="660400"/>
            </a:xfrm>
            <a:custGeom>
              <a:avLst/>
              <a:gdLst/>
              <a:ahLst/>
              <a:cxnLst/>
              <a:rect r="r" b="b" t="t" l="l"/>
              <a:pathLst>
                <a:path h="660400" w="2065615">
                  <a:moveTo>
                    <a:pt x="194115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41155" y="0"/>
                  </a:lnTo>
                  <a:cubicBezTo>
                    <a:pt x="2009735" y="0"/>
                    <a:pt x="2065615" y="55880"/>
                    <a:pt x="2065615" y="124460"/>
                  </a:cubicBezTo>
                  <a:lnTo>
                    <a:pt x="2065615" y="535940"/>
                  </a:lnTo>
                  <a:cubicBezTo>
                    <a:pt x="2065615" y="604520"/>
                    <a:pt x="2009735" y="660400"/>
                    <a:pt x="1941155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99453" y="470391"/>
            <a:ext cx="6106380" cy="4827481"/>
            <a:chOff x="0" y="0"/>
            <a:chExt cx="2065615" cy="1633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65615" cy="1633000"/>
            </a:xfrm>
            <a:custGeom>
              <a:avLst/>
              <a:gdLst/>
              <a:ahLst/>
              <a:cxnLst/>
              <a:rect r="r" b="b" t="t" l="l"/>
              <a:pathLst>
                <a:path h="1633000" w="2065615">
                  <a:moveTo>
                    <a:pt x="1941155" y="1633000"/>
                  </a:moveTo>
                  <a:lnTo>
                    <a:pt x="124460" y="1633000"/>
                  </a:lnTo>
                  <a:cubicBezTo>
                    <a:pt x="55880" y="1633000"/>
                    <a:pt x="0" y="1577120"/>
                    <a:pt x="0" y="15085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41155" y="0"/>
                  </a:lnTo>
                  <a:cubicBezTo>
                    <a:pt x="2009735" y="0"/>
                    <a:pt x="2065615" y="55880"/>
                    <a:pt x="2065615" y="124460"/>
                  </a:cubicBezTo>
                  <a:lnTo>
                    <a:pt x="2065615" y="1508540"/>
                  </a:lnTo>
                  <a:cubicBezTo>
                    <a:pt x="2065615" y="1577120"/>
                    <a:pt x="2009735" y="1633000"/>
                    <a:pt x="1941155" y="16330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76136" y="1028700"/>
            <a:ext cx="833504" cy="833504"/>
            <a:chOff x="0" y="0"/>
            <a:chExt cx="1111339" cy="1111339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246393" y="313946"/>
              <a:ext cx="618552" cy="466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60"/>
                </a:lnSpc>
              </a:pPr>
              <a:r>
                <a:rPr lang="en-US" sz="2199" spc="-65">
                  <a:solidFill>
                    <a:srgbClr val="FF7B26"/>
                  </a:solidFill>
                  <a:latin typeface="Montserrat Bold"/>
                </a:rPr>
                <a:t>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99453" y="7864331"/>
            <a:ext cx="6106380" cy="1952277"/>
            <a:chOff x="0" y="0"/>
            <a:chExt cx="2065615" cy="66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65615" cy="660400"/>
            </a:xfrm>
            <a:custGeom>
              <a:avLst/>
              <a:gdLst/>
              <a:ahLst/>
              <a:cxnLst/>
              <a:rect r="r" b="b" t="t" l="l"/>
              <a:pathLst>
                <a:path h="660400" w="2065615">
                  <a:moveTo>
                    <a:pt x="194115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41155" y="0"/>
                  </a:lnTo>
                  <a:cubicBezTo>
                    <a:pt x="2009735" y="0"/>
                    <a:pt x="2065615" y="55880"/>
                    <a:pt x="2065615" y="124460"/>
                  </a:cubicBezTo>
                  <a:lnTo>
                    <a:pt x="2065615" y="535940"/>
                  </a:lnTo>
                  <a:cubicBezTo>
                    <a:pt x="2065615" y="604520"/>
                    <a:pt x="2009735" y="660400"/>
                    <a:pt x="1941155" y="66040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026897" y="8556495"/>
            <a:ext cx="567950" cy="567950"/>
            <a:chOff x="0" y="0"/>
            <a:chExt cx="757267" cy="75726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57267" cy="757267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-5400000">
              <a:off x="284360" y="302439"/>
              <a:ext cx="226645" cy="152389"/>
              <a:chOff x="0" y="0"/>
              <a:chExt cx="1930400" cy="129794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</p:grpSp>
      <p:grpSp>
        <p:nvGrpSpPr>
          <p:cNvPr name="Group 17" id="17"/>
          <p:cNvGrpSpPr/>
          <p:nvPr/>
        </p:nvGrpSpPr>
        <p:grpSpPr>
          <a:xfrm rot="0">
            <a:off x="923934" y="6372726"/>
            <a:ext cx="416752" cy="416752"/>
            <a:chOff x="0" y="0"/>
            <a:chExt cx="555669" cy="555669"/>
          </a:xfrm>
        </p:grpSpPr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0" y="0"/>
              <a:ext cx="555669" cy="555669"/>
              <a:chOff x="0" y="0"/>
              <a:chExt cx="6355080" cy="635508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85762" y="85762"/>
              <a:ext cx="384145" cy="384145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</p:grpSp>
      <p:grpSp>
        <p:nvGrpSpPr>
          <p:cNvPr name="Group 22" id="22"/>
          <p:cNvGrpSpPr/>
          <p:nvPr/>
        </p:nvGrpSpPr>
        <p:grpSpPr>
          <a:xfrm rot="0">
            <a:off x="6824933" y="566016"/>
            <a:ext cx="11249880" cy="9346217"/>
            <a:chOff x="0" y="0"/>
            <a:chExt cx="3805515" cy="31615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805515" cy="3161560"/>
            </a:xfrm>
            <a:custGeom>
              <a:avLst/>
              <a:gdLst/>
              <a:ahLst/>
              <a:cxnLst/>
              <a:rect r="r" b="b" t="t" l="l"/>
              <a:pathLst>
                <a:path h="3161560" w="3805515">
                  <a:moveTo>
                    <a:pt x="3681055" y="3161560"/>
                  </a:moveTo>
                  <a:lnTo>
                    <a:pt x="124460" y="3161560"/>
                  </a:lnTo>
                  <a:cubicBezTo>
                    <a:pt x="55880" y="3161560"/>
                    <a:pt x="0" y="3105680"/>
                    <a:pt x="0" y="30371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1055" y="0"/>
                  </a:lnTo>
                  <a:cubicBezTo>
                    <a:pt x="3749635" y="0"/>
                    <a:pt x="3805515" y="55880"/>
                    <a:pt x="3805515" y="124460"/>
                  </a:cubicBezTo>
                  <a:lnTo>
                    <a:pt x="3805515" y="3037100"/>
                  </a:lnTo>
                  <a:cubicBezTo>
                    <a:pt x="3805515" y="3105680"/>
                    <a:pt x="3749635" y="3161560"/>
                    <a:pt x="3681055" y="31615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111355" y="881986"/>
            <a:ext cx="3356811" cy="939800"/>
            <a:chOff x="0" y="0"/>
            <a:chExt cx="4475748" cy="1253067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4475748" cy="1253067"/>
              <a:chOff x="0" y="0"/>
              <a:chExt cx="41960134" cy="117475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-12700" y="-12700"/>
                <a:ext cx="41985533" cy="11772901"/>
              </a:xfrm>
              <a:custGeom>
                <a:avLst/>
                <a:gdLst/>
                <a:ahLst/>
                <a:cxnLst/>
                <a:rect r="r" b="b" t="t" l="l"/>
                <a:pathLst>
                  <a:path h="11772901" w="41985533">
                    <a:moveTo>
                      <a:pt x="41123205" y="0"/>
                    </a:moveTo>
                    <a:lnTo>
                      <a:pt x="862330" y="0"/>
                    </a:lnTo>
                    <a:cubicBezTo>
                      <a:pt x="389890" y="0"/>
                      <a:pt x="0" y="389890"/>
                      <a:pt x="0" y="862330"/>
                    </a:cubicBezTo>
                    <a:lnTo>
                      <a:pt x="0" y="10910570"/>
                    </a:lnTo>
                    <a:cubicBezTo>
                      <a:pt x="0" y="11383011"/>
                      <a:pt x="389890" y="11772901"/>
                      <a:pt x="862330" y="11772901"/>
                    </a:cubicBezTo>
                    <a:lnTo>
                      <a:pt x="41123205" y="11772901"/>
                    </a:lnTo>
                    <a:cubicBezTo>
                      <a:pt x="41595644" y="11772901"/>
                      <a:pt x="41985533" y="11383011"/>
                      <a:pt x="41985533" y="10910570"/>
                    </a:cubicBezTo>
                    <a:lnTo>
                      <a:pt x="41985533" y="862330"/>
                    </a:lnTo>
                    <a:cubicBezTo>
                      <a:pt x="41985533" y="389890"/>
                      <a:pt x="41595644" y="0"/>
                      <a:pt x="41123205" y="0"/>
                    </a:cubicBezTo>
                    <a:close/>
                    <a:moveTo>
                      <a:pt x="41795033" y="927100"/>
                    </a:moveTo>
                    <a:lnTo>
                      <a:pt x="41795033" y="10910570"/>
                    </a:lnTo>
                    <a:cubicBezTo>
                      <a:pt x="41795033" y="11277600"/>
                      <a:pt x="41490233" y="11582400"/>
                      <a:pt x="41123205" y="11582400"/>
                    </a:cubicBezTo>
                    <a:lnTo>
                      <a:pt x="862330" y="11582400"/>
                    </a:lnTo>
                    <a:cubicBezTo>
                      <a:pt x="495300" y="11582400"/>
                      <a:pt x="190500" y="11277600"/>
                      <a:pt x="190500" y="10910570"/>
                    </a:cubicBezTo>
                    <a:lnTo>
                      <a:pt x="190500" y="862330"/>
                    </a:lnTo>
                    <a:cubicBezTo>
                      <a:pt x="190500" y="495300"/>
                      <a:pt x="495300" y="190500"/>
                      <a:pt x="862330" y="190500"/>
                    </a:cubicBezTo>
                    <a:lnTo>
                      <a:pt x="41123205" y="190500"/>
                    </a:lnTo>
                    <a:cubicBezTo>
                      <a:pt x="41490233" y="190500"/>
                      <a:pt x="41795033" y="495300"/>
                      <a:pt x="41795033" y="862330"/>
                    </a:cubicBezTo>
                    <a:lnTo>
                      <a:pt x="41795033" y="92710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367680" y="404283"/>
              <a:ext cx="3740387" cy="425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20" u="none">
                  <a:solidFill>
                    <a:srgbClr val="FF6F28"/>
                  </a:solidFill>
                  <a:latin typeface="Montserrat Semi-Bold"/>
                </a:rPr>
                <a:t>ГДЕ МЫ СЕЙЧАС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111355" y="4299325"/>
            <a:ext cx="3356811" cy="939800"/>
            <a:chOff x="0" y="0"/>
            <a:chExt cx="4475748" cy="1253067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4475748" cy="1253067"/>
              <a:chOff x="0" y="0"/>
              <a:chExt cx="41960134" cy="117475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-12700" y="-12700"/>
                <a:ext cx="41985533" cy="11772901"/>
              </a:xfrm>
              <a:custGeom>
                <a:avLst/>
                <a:gdLst/>
                <a:ahLst/>
                <a:cxnLst/>
                <a:rect r="r" b="b" t="t" l="l"/>
                <a:pathLst>
                  <a:path h="11772901" w="41985533">
                    <a:moveTo>
                      <a:pt x="41123205" y="0"/>
                    </a:moveTo>
                    <a:lnTo>
                      <a:pt x="862330" y="0"/>
                    </a:lnTo>
                    <a:cubicBezTo>
                      <a:pt x="389890" y="0"/>
                      <a:pt x="0" y="389890"/>
                      <a:pt x="0" y="862330"/>
                    </a:cubicBezTo>
                    <a:lnTo>
                      <a:pt x="0" y="10910570"/>
                    </a:lnTo>
                    <a:cubicBezTo>
                      <a:pt x="0" y="11383011"/>
                      <a:pt x="389890" y="11772901"/>
                      <a:pt x="862330" y="11772901"/>
                    </a:cubicBezTo>
                    <a:lnTo>
                      <a:pt x="41123205" y="11772901"/>
                    </a:lnTo>
                    <a:cubicBezTo>
                      <a:pt x="41595644" y="11772901"/>
                      <a:pt x="41985533" y="11383011"/>
                      <a:pt x="41985533" y="10910570"/>
                    </a:cubicBezTo>
                    <a:lnTo>
                      <a:pt x="41985533" y="862330"/>
                    </a:lnTo>
                    <a:cubicBezTo>
                      <a:pt x="41985533" y="389890"/>
                      <a:pt x="41595644" y="0"/>
                      <a:pt x="41123205" y="0"/>
                    </a:cubicBezTo>
                    <a:close/>
                    <a:moveTo>
                      <a:pt x="41795033" y="927100"/>
                    </a:moveTo>
                    <a:lnTo>
                      <a:pt x="41795033" y="10910570"/>
                    </a:lnTo>
                    <a:cubicBezTo>
                      <a:pt x="41795033" y="11277600"/>
                      <a:pt x="41490233" y="11582400"/>
                      <a:pt x="41123205" y="11582400"/>
                    </a:cubicBezTo>
                    <a:lnTo>
                      <a:pt x="862330" y="11582400"/>
                    </a:lnTo>
                    <a:cubicBezTo>
                      <a:pt x="495300" y="11582400"/>
                      <a:pt x="190500" y="11277600"/>
                      <a:pt x="190500" y="10910570"/>
                    </a:cubicBezTo>
                    <a:lnTo>
                      <a:pt x="190500" y="862330"/>
                    </a:lnTo>
                    <a:cubicBezTo>
                      <a:pt x="190500" y="495300"/>
                      <a:pt x="495300" y="190500"/>
                      <a:pt x="862330" y="190500"/>
                    </a:cubicBezTo>
                    <a:lnTo>
                      <a:pt x="41123205" y="190500"/>
                    </a:lnTo>
                    <a:cubicBezTo>
                      <a:pt x="41490233" y="190500"/>
                      <a:pt x="41795033" y="495300"/>
                      <a:pt x="41795033" y="862330"/>
                    </a:cubicBezTo>
                    <a:lnTo>
                      <a:pt x="41795033" y="92710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367680" y="404283"/>
              <a:ext cx="3740387" cy="425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20" u="none">
                  <a:solidFill>
                    <a:srgbClr val="FF6F28"/>
                  </a:solidFill>
                  <a:latin typeface="Montserrat Semi-Bold"/>
                </a:rPr>
                <a:t>ПРЕПЯТСТВИЯ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111355" y="6802264"/>
            <a:ext cx="3356811" cy="939800"/>
            <a:chOff x="0" y="0"/>
            <a:chExt cx="4475748" cy="1253067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4475748" cy="1253067"/>
              <a:chOff x="0" y="0"/>
              <a:chExt cx="41960134" cy="117475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-12700" y="-12700"/>
                <a:ext cx="41985533" cy="11772901"/>
              </a:xfrm>
              <a:custGeom>
                <a:avLst/>
                <a:gdLst/>
                <a:ahLst/>
                <a:cxnLst/>
                <a:rect r="r" b="b" t="t" l="l"/>
                <a:pathLst>
                  <a:path h="11772901" w="41985533">
                    <a:moveTo>
                      <a:pt x="41123205" y="0"/>
                    </a:moveTo>
                    <a:lnTo>
                      <a:pt x="862330" y="0"/>
                    </a:lnTo>
                    <a:cubicBezTo>
                      <a:pt x="389890" y="0"/>
                      <a:pt x="0" y="389890"/>
                      <a:pt x="0" y="862330"/>
                    </a:cubicBezTo>
                    <a:lnTo>
                      <a:pt x="0" y="10910570"/>
                    </a:lnTo>
                    <a:cubicBezTo>
                      <a:pt x="0" y="11383011"/>
                      <a:pt x="389890" y="11772901"/>
                      <a:pt x="862330" y="11772901"/>
                    </a:cubicBezTo>
                    <a:lnTo>
                      <a:pt x="41123205" y="11772901"/>
                    </a:lnTo>
                    <a:cubicBezTo>
                      <a:pt x="41595644" y="11772901"/>
                      <a:pt x="41985533" y="11383011"/>
                      <a:pt x="41985533" y="10910570"/>
                    </a:cubicBezTo>
                    <a:lnTo>
                      <a:pt x="41985533" y="862330"/>
                    </a:lnTo>
                    <a:cubicBezTo>
                      <a:pt x="41985533" y="389890"/>
                      <a:pt x="41595644" y="0"/>
                      <a:pt x="41123205" y="0"/>
                    </a:cubicBezTo>
                    <a:close/>
                    <a:moveTo>
                      <a:pt x="41795033" y="927100"/>
                    </a:moveTo>
                    <a:lnTo>
                      <a:pt x="41795033" y="10910570"/>
                    </a:lnTo>
                    <a:cubicBezTo>
                      <a:pt x="41795033" y="11277600"/>
                      <a:pt x="41490233" y="11582400"/>
                      <a:pt x="41123205" y="11582400"/>
                    </a:cubicBezTo>
                    <a:lnTo>
                      <a:pt x="862330" y="11582400"/>
                    </a:lnTo>
                    <a:cubicBezTo>
                      <a:pt x="495300" y="11582400"/>
                      <a:pt x="190500" y="11277600"/>
                      <a:pt x="190500" y="10910570"/>
                    </a:cubicBezTo>
                    <a:lnTo>
                      <a:pt x="190500" y="862330"/>
                    </a:lnTo>
                    <a:cubicBezTo>
                      <a:pt x="190500" y="495300"/>
                      <a:pt x="495300" y="190500"/>
                      <a:pt x="862330" y="190500"/>
                    </a:cubicBezTo>
                    <a:lnTo>
                      <a:pt x="41123205" y="190500"/>
                    </a:lnTo>
                    <a:cubicBezTo>
                      <a:pt x="41490233" y="190500"/>
                      <a:pt x="41795033" y="495300"/>
                      <a:pt x="41795033" y="862330"/>
                    </a:cubicBezTo>
                    <a:lnTo>
                      <a:pt x="41795033" y="927100"/>
                    </a:ln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367680" y="404283"/>
              <a:ext cx="3740387" cy="425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20" u="none">
                  <a:solidFill>
                    <a:srgbClr val="FF6F28"/>
                  </a:solidFill>
                  <a:latin typeface="Montserrat Semi-Bold"/>
                </a:rPr>
                <a:t>ПУНКТЫ ПЛАНА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6946086" y="9124445"/>
            <a:ext cx="592946" cy="592946"/>
          </a:xfrm>
          <a:custGeom>
            <a:avLst/>
            <a:gdLst/>
            <a:ahLst/>
            <a:cxnLst/>
            <a:rect r="r" b="b" t="t" l="l"/>
            <a:pathLst>
              <a:path h="592946" w="592946">
                <a:moveTo>
                  <a:pt x="0" y="0"/>
                </a:moveTo>
                <a:lnTo>
                  <a:pt x="592946" y="0"/>
                </a:lnTo>
                <a:lnTo>
                  <a:pt x="592946" y="592946"/>
                </a:lnTo>
                <a:lnTo>
                  <a:pt x="0" y="59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943422" y="1244600"/>
            <a:ext cx="2830911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60"/>
              </a:lnSpc>
            </a:pPr>
            <a:r>
              <a:rPr lang="en-US" sz="2199" spc="-65">
                <a:solidFill>
                  <a:srgbClr val="191919"/>
                </a:solidFill>
                <a:latin typeface="Montserrat Bold"/>
              </a:rPr>
              <a:t>Цель №3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28700" y="8214043"/>
            <a:ext cx="3030746" cy="122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405"/>
              </a:lnSpc>
            </a:pPr>
            <a:r>
              <a:rPr lang="en-US" sz="1850" spc="18">
                <a:solidFill>
                  <a:srgbClr val="FFFFFF"/>
                </a:solidFill>
                <a:latin typeface="Montserrat Semi-Bold"/>
              </a:rPr>
              <a:t>АКТУАЛЬНЫЕ ЗАДАЧИ ДЛЯ ДАЛЬНЕЙШЕГО СОПРОВОЖДЕНИЯ ЭТАПА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757439" y="6250902"/>
            <a:ext cx="2805290" cy="64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0"/>
              </a:lnSpc>
            </a:pPr>
            <a:r>
              <a:rPr lang="en-US" sz="2000" spc="20">
                <a:solidFill>
                  <a:srgbClr val="191919"/>
                </a:solidFill>
                <a:latin typeface="Montserrat Semi-Bold"/>
              </a:rPr>
              <a:t>ОБЩИЙ СТАТУС: НАЗНАЧЕНА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76136" y="2521334"/>
            <a:ext cx="5153015" cy="133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30"/>
              </a:lnSpc>
            </a:pPr>
            <a:r>
              <a:rPr lang="en-US" sz="4100">
                <a:solidFill>
                  <a:srgbClr val="191919"/>
                </a:solidFill>
                <a:latin typeface="Montserrat Semi-Bold"/>
              </a:rPr>
              <a:t>Разработать прошивки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111355" y="2122026"/>
            <a:ext cx="10427677" cy="178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5148" indent="-272574" lvl="1">
              <a:lnSpc>
                <a:spcPts val="3535"/>
              </a:lnSpc>
              <a:buFont typeface="Arial"/>
              <a:buChar char="•"/>
            </a:pPr>
            <a:r>
              <a:rPr lang="en-US" sz="2525">
                <a:solidFill>
                  <a:srgbClr val="191919"/>
                </a:solidFill>
                <a:latin typeface="Lato"/>
              </a:rPr>
              <a:t>Разработать прошивку для демо формы (с урезанным функционалом)</a:t>
            </a:r>
          </a:p>
          <a:p>
            <a:pPr marL="545148" indent="-272574" lvl="1">
              <a:lnSpc>
                <a:spcPts val="3534"/>
              </a:lnSpc>
              <a:buFont typeface="Arial"/>
              <a:buChar char="•"/>
            </a:pPr>
            <a:r>
              <a:rPr lang="en-US" sz="2525">
                <a:solidFill>
                  <a:srgbClr val="191919"/>
                </a:solidFill>
                <a:latin typeface="Lato"/>
              </a:rPr>
              <a:t>Разработать прошивку paid access (для заинтересованных пользователей, которые будут сотрудничать с нами)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111355" y="5539365"/>
            <a:ext cx="1042767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0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Lato"/>
              </a:rPr>
              <a:t>Нехватка опыта работы с устройством flipper-zero в виду урезанных сроков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111355" y="8042304"/>
            <a:ext cx="10427677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5148" indent="-272574" lvl="1">
              <a:lnSpc>
                <a:spcPts val="3534"/>
              </a:lnSpc>
              <a:buFont typeface="Arial"/>
              <a:buChar char="•"/>
            </a:pPr>
            <a:r>
              <a:rPr lang="en-US" sz="2525">
                <a:solidFill>
                  <a:srgbClr val="191919"/>
                </a:solidFill>
                <a:latin typeface="Lato"/>
              </a:rPr>
              <a:t>Доработать функциональность прошивок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53557" y="1960716"/>
            <a:ext cx="9305743" cy="6365567"/>
            <a:chOff x="0" y="0"/>
            <a:chExt cx="116321788" cy="795695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00" y="-12700"/>
              <a:ext cx="116347193" cy="79594987"/>
            </a:xfrm>
            <a:custGeom>
              <a:avLst/>
              <a:gdLst/>
              <a:ahLst/>
              <a:cxnLst/>
              <a:rect r="r" b="b" t="t" l="l"/>
              <a:pathLst>
                <a:path h="79594987" w="116347193">
                  <a:moveTo>
                    <a:pt x="115484858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78732658"/>
                  </a:lnTo>
                  <a:cubicBezTo>
                    <a:pt x="0" y="79205100"/>
                    <a:pt x="389890" y="79594987"/>
                    <a:pt x="862330" y="79594987"/>
                  </a:cubicBezTo>
                  <a:lnTo>
                    <a:pt x="115484858" y="79594987"/>
                  </a:lnTo>
                  <a:cubicBezTo>
                    <a:pt x="115957300" y="79594987"/>
                    <a:pt x="116347193" y="79205100"/>
                    <a:pt x="116347193" y="78732658"/>
                  </a:cubicBezTo>
                  <a:lnTo>
                    <a:pt x="116347193" y="862330"/>
                  </a:lnTo>
                  <a:cubicBezTo>
                    <a:pt x="116347193" y="389890"/>
                    <a:pt x="115957300" y="0"/>
                    <a:pt x="115484858" y="0"/>
                  </a:cubicBezTo>
                  <a:close/>
                  <a:moveTo>
                    <a:pt x="116156693" y="927100"/>
                  </a:moveTo>
                  <a:lnTo>
                    <a:pt x="116156693" y="78732658"/>
                  </a:lnTo>
                  <a:cubicBezTo>
                    <a:pt x="116156693" y="79099687"/>
                    <a:pt x="115851893" y="79404487"/>
                    <a:pt x="115484858" y="79404487"/>
                  </a:cubicBezTo>
                  <a:lnTo>
                    <a:pt x="862330" y="79404487"/>
                  </a:lnTo>
                  <a:cubicBezTo>
                    <a:pt x="495300" y="79404487"/>
                    <a:pt x="190500" y="79099687"/>
                    <a:pt x="190500" y="78732658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15484858" y="190500"/>
                  </a:lnTo>
                  <a:cubicBezTo>
                    <a:pt x="115851893" y="190500"/>
                    <a:pt x="116156693" y="495300"/>
                    <a:pt x="116156693" y="862330"/>
                  </a:cubicBezTo>
                  <a:lnTo>
                    <a:pt x="116156693" y="927100"/>
                  </a:ln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310496" y="2201444"/>
            <a:ext cx="833504" cy="833504"/>
            <a:chOff x="0" y="0"/>
            <a:chExt cx="1111339" cy="1111339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306665" y="318889"/>
              <a:ext cx="498009" cy="473562"/>
            </a:xfrm>
            <a:custGeom>
              <a:avLst/>
              <a:gdLst/>
              <a:ahLst/>
              <a:cxnLst/>
              <a:rect r="r" b="b" t="t" l="l"/>
              <a:pathLst>
                <a:path h="473562" w="498009">
                  <a:moveTo>
                    <a:pt x="0" y="0"/>
                  </a:moveTo>
                  <a:lnTo>
                    <a:pt x="498009" y="0"/>
                  </a:lnTo>
                  <a:lnTo>
                    <a:pt x="498009" y="473561"/>
                  </a:lnTo>
                  <a:lnTo>
                    <a:pt x="0" y="473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67827" y="1960716"/>
            <a:ext cx="5987449" cy="6365567"/>
          </a:xfrm>
          <a:custGeom>
            <a:avLst/>
            <a:gdLst/>
            <a:ahLst/>
            <a:cxnLst/>
            <a:rect r="r" b="b" t="t" l="l"/>
            <a:pathLst>
              <a:path h="6365567" w="5987449">
                <a:moveTo>
                  <a:pt x="0" y="0"/>
                </a:moveTo>
                <a:lnTo>
                  <a:pt x="5987449" y="0"/>
                </a:lnTo>
                <a:lnTo>
                  <a:pt x="5987449" y="6365568"/>
                </a:lnTo>
                <a:lnTo>
                  <a:pt x="0" y="636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57" t="0" r="-3157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27021" y="9258300"/>
            <a:ext cx="632279" cy="632279"/>
          </a:xfrm>
          <a:custGeom>
            <a:avLst/>
            <a:gdLst/>
            <a:ahLst/>
            <a:cxnLst/>
            <a:rect r="r" b="b" t="t" l="l"/>
            <a:pathLst>
              <a:path h="632279" w="632279">
                <a:moveTo>
                  <a:pt x="0" y="0"/>
                </a:moveTo>
                <a:lnTo>
                  <a:pt x="632279" y="0"/>
                </a:lnTo>
                <a:lnTo>
                  <a:pt x="632279" y="632279"/>
                </a:lnTo>
                <a:lnTo>
                  <a:pt x="0" y="632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465478" y="2923782"/>
            <a:ext cx="6674136" cy="4706136"/>
            <a:chOff x="0" y="0"/>
            <a:chExt cx="8898849" cy="627484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8898849" cy="447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633"/>
                </a:lnSpc>
              </a:pPr>
              <a:r>
                <a:rPr lang="en-US" sz="5527" spc="-110">
                  <a:solidFill>
                    <a:srgbClr val="191919"/>
                  </a:solidFill>
                  <a:latin typeface="Montserrat Bold"/>
                </a:rPr>
                <a:t>Оплата прошивок осуществляется в у.е.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779995"/>
              <a:ext cx="8898849" cy="1671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10"/>
                </a:lnSpc>
              </a:pPr>
              <a:r>
                <a:rPr lang="en-US" sz="1546" spc="15">
                  <a:solidFill>
                    <a:srgbClr val="191919"/>
                  </a:solidFill>
                  <a:latin typeface="Montserrat Semi-Bold"/>
                </a:rPr>
                <a:t>ПРОЕКТ ЯВЛЯЕТСЯ УЧЕБНЫМ, ДЛЯ МОНЕТИЗАЦИИ ПРОЕКТА, СЛЕДУЕТ ИЗУЧИТЬ ПРАВОВУЮ СТОРОНУ ЗАКОНОДАТЕЛЬСТВА РФ, КОНФИДЕНЦИАЛЬНОСТЬ С УЧЕТОМ АВТОРСКИХ ПРАВ ДЛЯ ДАЛЬНЕЙШЕГО СОПРОВОЖДЕНИЯ.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6E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9039" y="7306023"/>
            <a:ext cx="16300261" cy="1952277"/>
            <a:chOff x="0" y="0"/>
            <a:chExt cx="5513915" cy="66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13915" cy="660400"/>
            </a:xfrm>
            <a:custGeom>
              <a:avLst/>
              <a:gdLst/>
              <a:ahLst/>
              <a:cxnLst/>
              <a:rect r="r" b="b" t="t" l="l"/>
              <a:pathLst>
                <a:path h="660400" w="5513915">
                  <a:moveTo>
                    <a:pt x="538945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89456" y="0"/>
                  </a:lnTo>
                  <a:cubicBezTo>
                    <a:pt x="5458035" y="0"/>
                    <a:pt x="5513915" y="55880"/>
                    <a:pt x="5513915" y="124460"/>
                  </a:cubicBezTo>
                  <a:lnTo>
                    <a:pt x="5513915" y="535940"/>
                  </a:lnTo>
                  <a:cubicBezTo>
                    <a:pt x="5513915" y="604520"/>
                    <a:pt x="5458035" y="660400"/>
                    <a:pt x="538945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16300261" cy="5989525"/>
            <a:chOff x="0" y="0"/>
            <a:chExt cx="5513915" cy="20260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3915" cy="2026086"/>
            </a:xfrm>
            <a:custGeom>
              <a:avLst/>
              <a:gdLst/>
              <a:ahLst/>
              <a:cxnLst/>
              <a:rect r="r" b="b" t="t" l="l"/>
              <a:pathLst>
                <a:path h="2026086" w="5513915">
                  <a:moveTo>
                    <a:pt x="5389455" y="2026086"/>
                  </a:moveTo>
                  <a:lnTo>
                    <a:pt x="124460" y="2026086"/>
                  </a:lnTo>
                  <a:cubicBezTo>
                    <a:pt x="55880" y="2026086"/>
                    <a:pt x="0" y="1970206"/>
                    <a:pt x="0" y="19016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89456" y="0"/>
                  </a:lnTo>
                  <a:cubicBezTo>
                    <a:pt x="5458035" y="0"/>
                    <a:pt x="5513915" y="55880"/>
                    <a:pt x="5513915" y="124460"/>
                  </a:cubicBezTo>
                  <a:lnTo>
                    <a:pt x="5513915" y="1901626"/>
                  </a:lnTo>
                  <a:cubicBezTo>
                    <a:pt x="5513915" y="1970206"/>
                    <a:pt x="5458035" y="2026086"/>
                    <a:pt x="5389456" y="2026086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194782" y="3413863"/>
            <a:ext cx="11898435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8000" spc="-160" u="none">
                <a:solidFill>
                  <a:srgbClr val="FFFFFF"/>
                </a:solidFill>
                <a:latin typeface="Montserrat Bold"/>
              </a:rPr>
              <a:t>Спасибо!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03385" y="8029431"/>
            <a:ext cx="9011570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191919"/>
                </a:solidFill>
                <a:latin typeface="Lato"/>
              </a:rPr>
              <a:t>У вас есть какие-то вопросы?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7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0189" y="339824"/>
            <a:ext cx="6120988" cy="9607352"/>
            <a:chOff x="0" y="0"/>
            <a:chExt cx="2070557" cy="32498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0557" cy="3249895"/>
            </a:xfrm>
            <a:custGeom>
              <a:avLst/>
              <a:gdLst/>
              <a:ahLst/>
              <a:cxnLst/>
              <a:rect r="r" b="b" t="t" l="l"/>
              <a:pathLst>
                <a:path h="3249895" w="2070557">
                  <a:moveTo>
                    <a:pt x="1946097" y="3249894"/>
                  </a:moveTo>
                  <a:lnTo>
                    <a:pt x="124460" y="3249894"/>
                  </a:lnTo>
                  <a:cubicBezTo>
                    <a:pt x="55880" y="3249894"/>
                    <a:pt x="0" y="3194015"/>
                    <a:pt x="0" y="31254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46097" y="0"/>
                  </a:lnTo>
                  <a:cubicBezTo>
                    <a:pt x="2014677" y="0"/>
                    <a:pt x="2070557" y="55880"/>
                    <a:pt x="2070557" y="124460"/>
                  </a:cubicBezTo>
                  <a:lnTo>
                    <a:pt x="2070557" y="3125435"/>
                  </a:lnTo>
                  <a:cubicBezTo>
                    <a:pt x="2070557" y="3194015"/>
                    <a:pt x="2014677" y="3249895"/>
                    <a:pt x="1946097" y="3249895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947764" y="339824"/>
            <a:ext cx="10993270" cy="9607352"/>
            <a:chOff x="0" y="0"/>
            <a:chExt cx="3718711" cy="32498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18711" cy="3249895"/>
            </a:xfrm>
            <a:custGeom>
              <a:avLst/>
              <a:gdLst/>
              <a:ahLst/>
              <a:cxnLst/>
              <a:rect r="r" b="b" t="t" l="l"/>
              <a:pathLst>
                <a:path h="3249895" w="3718711">
                  <a:moveTo>
                    <a:pt x="3594251" y="3249894"/>
                  </a:moveTo>
                  <a:lnTo>
                    <a:pt x="124460" y="3249894"/>
                  </a:lnTo>
                  <a:cubicBezTo>
                    <a:pt x="55880" y="3249894"/>
                    <a:pt x="0" y="3194015"/>
                    <a:pt x="0" y="31254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94251" y="0"/>
                  </a:lnTo>
                  <a:cubicBezTo>
                    <a:pt x="3662831" y="0"/>
                    <a:pt x="3718711" y="55880"/>
                    <a:pt x="3718711" y="124460"/>
                  </a:cubicBezTo>
                  <a:lnTo>
                    <a:pt x="3718711" y="3125435"/>
                  </a:lnTo>
                  <a:cubicBezTo>
                    <a:pt x="3718711" y="3194015"/>
                    <a:pt x="3662831" y="3249895"/>
                    <a:pt x="3594251" y="32498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746407" y="1960091"/>
            <a:ext cx="1831509" cy="1030224"/>
          </a:xfrm>
          <a:custGeom>
            <a:avLst/>
            <a:gdLst/>
            <a:ahLst/>
            <a:cxnLst/>
            <a:rect r="r" b="b" t="t" l="l"/>
            <a:pathLst>
              <a:path h="1030224" w="1831509">
                <a:moveTo>
                  <a:pt x="0" y="0"/>
                </a:moveTo>
                <a:lnTo>
                  <a:pt x="1831509" y="0"/>
                </a:lnTo>
                <a:lnTo>
                  <a:pt x="1831509" y="1030224"/>
                </a:lnTo>
                <a:lnTo>
                  <a:pt x="0" y="1030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84031" y="1960091"/>
            <a:ext cx="2056521" cy="1141369"/>
          </a:xfrm>
          <a:custGeom>
            <a:avLst/>
            <a:gdLst/>
            <a:ahLst/>
            <a:cxnLst/>
            <a:rect r="r" b="b" t="t" l="l"/>
            <a:pathLst>
              <a:path h="1141369" w="2056521">
                <a:moveTo>
                  <a:pt x="0" y="0"/>
                </a:moveTo>
                <a:lnTo>
                  <a:pt x="2056521" y="0"/>
                </a:lnTo>
                <a:lnTo>
                  <a:pt x="2056521" y="1141369"/>
                </a:lnTo>
                <a:lnTo>
                  <a:pt x="0" y="1141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06695" y="1856561"/>
            <a:ext cx="1348430" cy="1348430"/>
          </a:xfrm>
          <a:custGeom>
            <a:avLst/>
            <a:gdLst/>
            <a:ahLst/>
            <a:cxnLst/>
            <a:rect r="r" b="b" t="t" l="l"/>
            <a:pathLst>
              <a:path h="1348430" w="1348430">
                <a:moveTo>
                  <a:pt x="0" y="0"/>
                </a:moveTo>
                <a:lnTo>
                  <a:pt x="1348430" y="0"/>
                </a:lnTo>
                <a:lnTo>
                  <a:pt x="1348430" y="1348430"/>
                </a:lnTo>
                <a:lnTo>
                  <a:pt x="0" y="134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27332" y="1679628"/>
            <a:ext cx="1134864" cy="1702296"/>
          </a:xfrm>
          <a:custGeom>
            <a:avLst/>
            <a:gdLst/>
            <a:ahLst/>
            <a:cxnLst/>
            <a:rect r="r" b="b" t="t" l="l"/>
            <a:pathLst>
              <a:path h="1702296" w="1134864">
                <a:moveTo>
                  <a:pt x="0" y="0"/>
                </a:moveTo>
                <a:lnTo>
                  <a:pt x="1134865" y="0"/>
                </a:lnTo>
                <a:lnTo>
                  <a:pt x="1134865" y="1702296"/>
                </a:lnTo>
                <a:lnTo>
                  <a:pt x="0" y="1702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41591" y="3831971"/>
            <a:ext cx="1441142" cy="1654911"/>
          </a:xfrm>
          <a:custGeom>
            <a:avLst/>
            <a:gdLst/>
            <a:ahLst/>
            <a:cxnLst/>
            <a:rect r="r" b="b" t="t" l="l"/>
            <a:pathLst>
              <a:path h="1654911" w="1441142">
                <a:moveTo>
                  <a:pt x="0" y="0"/>
                </a:moveTo>
                <a:lnTo>
                  <a:pt x="1441141" y="0"/>
                </a:lnTo>
                <a:lnTo>
                  <a:pt x="1441141" y="1654911"/>
                </a:lnTo>
                <a:lnTo>
                  <a:pt x="0" y="1654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29567" y="3820558"/>
            <a:ext cx="1924653" cy="1807372"/>
          </a:xfrm>
          <a:custGeom>
            <a:avLst/>
            <a:gdLst/>
            <a:ahLst/>
            <a:cxnLst/>
            <a:rect r="r" b="b" t="t" l="l"/>
            <a:pathLst>
              <a:path h="1807372" w="1924653">
                <a:moveTo>
                  <a:pt x="0" y="0"/>
                </a:moveTo>
                <a:lnTo>
                  <a:pt x="1924653" y="0"/>
                </a:lnTo>
                <a:lnTo>
                  <a:pt x="1924653" y="1807372"/>
                </a:lnTo>
                <a:lnTo>
                  <a:pt x="0" y="1807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23" t="-4872" r="0" b="-178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91058" y="3820558"/>
            <a:ext cx="2012558" cy="1677736"/>
          </a:xfrm>
          <a:custGeom>
            <a:avLst/>
            <a:gdLst/>
            <a:ahLst/>
            <a:cxnLst/>
            <a:rect r="r" b="b" t="t" l="l"/>
            <a:pathLst>
              <a:path h="1677736" w="2012558">
                <a:moveTo>
                  <a:pt x="0" y="0"/>
                </a:moveTo>
                <a:lnTo>
                  <a:pt x="2012557" y="0"/>
                </a:lnTo>
                <a:lnTo>
                  <a:pt x="2012557" y="1677736"/>
                </a:lnTo>
                <a:lnTo>
                  <a:pt x="0" y="16777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899" t="0" r="-14899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40453" y="3874674"/>
            <a:ext cx="2253497" cy="1546681"/>
          </a:xfrm>
          <a:custGeom>
            <a:avLst/>
            <a:gdLst/>
            <a:ahLst/>
            <a:cxnLst/>
            <a:rect r="r" b="b" t="t" l="l"/>
            <a:pathLst>
              <a:path h="1546681" w="2253497">
                <a:moveTo>
                  <a:pt x="0" y="0"/>
                </a:moveTo>
                <a:lnTo>
                  <a:pt x="2253497" y="0"/>
                </a:lnTo>
                <a:lnTo>
                  <a:pt x="2253497" y="1546680"/>
                </a:lnTo>
                <a:lnTo>
                  <a:pt x="0" y="15466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41591" y="6256580"/>
            <a:ext cx="4312629" cy="1309471"/>
          </a:xfrm>
          <a:custGeom>
            <a:avLst/>
            <a:gdLst/>
            <a:ahLst/>
            <a:cxnLst/>
            <a:rect r="r" b="b" t="t" l="l"/>
            <a:pathLst>
              <a:path h="1309471" w="4312629">
                <a:moveTo>
                  <a:pt x="0" y="0"/>
                </a:moveTo>
                <a:lnTo>
                  <a:pt x="4312629" y="0"/>
                </a:lnTo>
                <a:lnTo>
                  <a:pt x="4312629" y="1309471"/>
                </a:lnTo>
                <a:lnTo>
                  <a:pt x="0" y="13094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90551" y="5150839"/>
            <a:ext cx="3540264" cy="3520954"/>
          </a:xfrm>
          <a:custGeom>
            <a:avLst/>
            <a:gdLst/>
            <a:ahLst/>
            <a:cxnLst/>
            <a:rect r="r" b="b" t="t" l="l"/>
            <a:pathLst>
              <a:path h="3520954" w="3540264">
                <a:moveTo>
                  <a:pt x="0" y="0"/>
                </a:moveTo>
                <a:lnTo>
                  <a:pt x="3540265" y="0"/>
                </a:lnTo>
                <a:lnTo>
                  <a:pt x="3540265" y="3520954"/>
                </a:lnTo>
                <a:lnTo>
                  <a:pt x="0" y="35209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10421" y="1028700"/>
            <a:ext cx="5300524" cy="3448383"/>
            <a:chOff x="0" y="0"/>
            <a:chExt cx="7067365" cy="459784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3592519"/>
              <a:ext cx="6619821" cy="459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72"/>
                </a:lnSpc>
                <a:spcBef>
                  <a:spcPct val="0"/>
                </a:spcBef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66675"/>
              <a:ext cx="7067365" cy="27034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71"/>
                </a:lnSpc>
              </a:pPr>
              <a:r>
                <a:rPr lang="en-US" sz="6286">
                  <a:solidFill>
                    <a:srgbClr val="FFFFFF"/>
                  </a:solidFill>
                  <a:latin typeface="Montserrat Semi-Bold"/>
                </a:rPr>
                <a:t>Ресурсы проекта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DAF_VcjZlG8</dc:identifier>
  <dcterms:modified xsi:type="dcterms:W3CDTF">2011-08-01T06:04:30Z</dcterms:modified>
  <cp:revision>1</cp:revision>
  <dc:title>Белый и Оранжевый Чистый Цифровой Продажи и Маркетинг Еженедельный Команда Новости Презентация</dc:title>
</cp:coreProperties>
</file>